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10707893" r:id="rId3"/>
    <p:sldId id="10707897" r:id="rId4"/>
    <p:sldId id="10707905" r:id="rId5"/>
    <p:sldId id="10707906" r:id="rId6"/>
    <p:sldId id="10707910" r:id="rId7"/>
    <p:sldId id="10707907" r:id="rId8"/>
    <p:sldId id="10707908" r:id="rId9"/>
    <p:sldId id="10707909" r:id="rId10"/>
    <p:sldId id="10707921" r:id="rId11"/>
    <p:sldId id="10707903" r:id="rId12"/>
    <p:sldId id="10707911" r:id="rId13"/>
    <p:sldId id="10707914" r:id="rId14"/>
    <p:sldId id="10707915" r:id="rId15"/>
    <p:sldId id="10707912" r:id="rId16"/>
    <p:sldId id="10707923" r:id="rId17"/>
    <p:sldId id="10707917" r:id="rId18"/>
    <p:sldId id="10707920" r:id="rId19"/>
    <p:sldId id="10707899" r:id="rId20"/>
    <p:sldId id="10707919" r:id="rId21"/>
    <p:sldId id="10707922" r:id="rId22"/>
    <p:sldId id="1070788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2">
          <p15:clr>
            <a:srgbClr val="A4A3A4"/>
          </p15:clr>
        </p15:guide>
        <p15:guide id="2" pos="257">
          <p15:clr>
            <a:srgbClr val="A4A3A4"/>
          </p15:clr>
        </p15:guide>
        <p15:guide id="3" pos="7446">
          <p15:clr>
            <a:srgbClr val="A4A3A4"/>
          </p15:clr>
        </p15:guide>
        <p15:guide id="4" orient="horz" pos="4088">
          <p15:clr>
            <a:srgbClr val="A4A3A4"/>
          </p15:clr>
        </p15:guide>
        <p15:guide id="5" orient="horz" pos="640">
          <p15:clr>
            <a:srgbClr val="A4A3A4"/>
          </p15:clr>
        </p15:guide>
        <p15:guide id="6" pos="4021">
          <p15:clr>
            <a:srgbClr val="A4A3A4"/>
          </p15:clr>
        </p15:guide>
        <p15:guide id="7"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285D"/>
    <a:srgbClr val="0077FF"/>
    <a:srgbClr val="EEF4FA"/>
    <a:srgbClr val="1CBE7B"/>
    <a:srgbClr val="044673"/>
    <a:srgbClr val="01459A"/>
    <a:srgbClr val="0075FB"/>
    <a:srgbClr val="3E76C2"/>
    <a:srgbClr val="898989"/>
    <a:srgbClr val="FC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95"/>
    <p:restoredTop sz="85395" autoAdjust="0"/>
  </p:normalViewPr>
  <p:slideViewPr>
    <p:cSldViewPr snapToGrid="0" snapToObjects="1" showGuides="1">
      <p:cViewPr varScale="1">
        <p:scale>
          <a:sx n="97" d="100"/>
          <a:sy n="97" d="100"/>
        </p:scale>
        <p:origin x="732" y="84"/>
      </p:cViewPr>
      <p:guideLst>
        <p:guide orient="horz" pos="482"/>
        <p:guide pos="257"/>
        <p:guide pos="7446"/>
        <p:guide orient="horz" pos="4088"/>
        <p:guide orient="horz" pos="640"/>
        <p:guide pos="4021"/>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微软雅黑" panose="020B0503020204020204" pitchFamily="34" charset="-122"/>
                <a:ea typeface="微软雅黑" panose="020B0503020204020204" pitchFamily="3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微软雅黑" panose="020B0503020204020204" pitchFamily="34" charset="-122"/>
                <a:ea typeface="微软雅黑" panose="020B0503020204020204" pitchFamily="34" charset="-122"/>
              </a:defRPr>
            </a:lvl1pPr>
          </a:lstStyle>
          <a:p>
            <a:fld id="{DF991A4D-C972-0B4C-AAE9-80476CF6705B}" type="datetimeFigureOut">
              <a:rPr kumimoji="1" lang="zh-CN" altLang="en-US" smtClean="0"/>
              <a:t>2022/6/5</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微软雅黑" panose="020B0503020204020204" pitchFamily="34" charset="-122"/>
                <a:ea typeface="微软雅黑" panose="020B0503020204020204" pitchFamily="3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微软雅黑" panose="020B0503020204020204" pitchFamily="34" charset="-122"/>
                <a:ea typeface="微软雅黑" panose="020B0503020204020204" pitchFamily="34" charset="-122"/>
              </a:defRPr>
            </a:lvl1pPr>
          </a:lstStyle>
          <a:p>
            <a:fld id="{7939D4AE-00E6-3646-B348-1D73296DE3BE}"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b="0" i="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b="0" i="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b="0" i="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b="0" i="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a:t>
            </a:r>
            <a:r>
              <a:rPr kumimoji="1" lang="zh-CN" altLang="en-US" dirty="0"/>
              <a:t>教授 医生和专家们</a:t>
            </a:r>
            <a:r>
              <a:rPr lang="zh-CN" altLang="en-US" dirty="0"/>
              <a:t>下午好，我们是</a:t>
            </a:r>
            <a:r>
              <a:rPr lang="zh-CN" altLang="en-US" sz="1200" b="1" dirty="0">
                <a:solidFill>
                  <a:schemeClr val="bg1"/>
                </a:solidFill>
                <a:ea typeface="LANTINGHEI SC DEMIBOLD" panose="02000000000000000000" pitchFamily="2" charset="-122"/>
              </a:rPr>
              <a:t>放疗剂量分布辅助规划赛道 的</a:t>
            </a:r>
            <a:r>
              <a:rPr lang="zh-CN" altLang="en-US" dirty="0"/>
              <a:t>把人搞神经的网络团队，我们的团队由我一人组成，我叫白碧哲来自多伦多大学，专业为统计和计算机。</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a:t>
            </a:fld>
            <a:endParaRPr kumimoji="1" lang="zh-CN" altLang="en-US" dirty="0"/>
          </a:p>
        </p:txBody>
      </p:sp>
    </p:spTree>
    <p:extLst>
      <p:ext uri="{BB962C8B-B14F-4D97-AF65-F5344CB8AC3E}">
        <p14:creationId xmlns:p14="http://schemas.microsoft.com/office/powerpoint/2010/main" val="211916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先让我介绍一下我们大体算法框架，我们的基准网络采用的是朴素的</a:t>
            </a:r>
            <a:r>
              <a:rPr lang="en-US" altLang="zh-CN" dirty="0"/>
              <a:t>3Dunet</a:t>
            </a:r>
            <a:r>
              <a:rPr lang="zh-CN" altLang="en-US" dirty="0"/>
              <a:t>，也就是一个下采样接上采样，由</a:t>
            </a:r>
            <a:r>
              <a:rPr lang="en-US" altLang="zh-CN" dirty="0" err="1"/>
              <a:t>cicek</a:t>
            </a:r>
            <a:r>
              <a:rPr lang="zh-CN" altLang="en-US" dirty="0"/>
              <a:t>和他的团队在</a:t>
            </a:r>
            <a:r>
              <a:rPr lang="en-US" altLang="zh-CN" dirty="0"/>
              <a:t>2016</a:t>
            </a:r>
            <a:r>
              <a:rPr lang="zh-CN" altLang="en-US" dirty="0"/>
              <a:t>提出，我们的优化器选用的</a:t>
            </a:r>
            <a:r>
              <a:rPr lang="en-US" altLang="zh-CN" dirty="0" err="1"/>
              <a:t>adamw</a:t>
            </a:r>
            <a:r>
              <a:rPr lang="zh-CN" altLang="en-US" dirty="0"/>
              <a:t>，一个大家常用的优化器</a:t>
            </a:r>
            <a:r>
              <a:rPr lang="en-US" altLang="zh-CN" dirty="0" err="1"/>
              <a:t>adam</a:t>
            </a:r>
            <a:r>
              <a:rPr lang="zh-CN" altLang="en-US" dirty="0"/>
              <a:t>的优化版，我们在送进神经网络前，大小统一缩放之</a:t>
            </a:r>
            <a:r>
              <a:rPr lang="en-US" altLang="zh-CN" dirty="0"/>
              <a:t>128x128x128</a:t>
            </a:r>
            <a:r>
              <a:rPr lang="zh-CN" altLang="en-US" dirty="0"/>
              <a:t>，数值方面，除了放射剂量图，其他图片统一归一化到</a:t>
            </a:r>
            <a:r>
              <a:rPr lang="en-US" altLang="zh-CN" dirty="0"/>
              <a:t>[-1,1]</a:t>
            </a:r>
            <a:r>
              <a:rPr lang="zh-CN" altLang="en-US" dirty="0"/>
              <a:t>，这样做可以让神经网络收敛的更快。</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10</a:t>
            </a:fld>
            <a:endParaRPr kumimoji="1" lang="zh-CN" altLang="en-US" dirty="0"/>
          </a:p>
        </p:txBody>
      </p:sp>
    </p:spTree>
    <p:extLst>
      <p:ext uri="{BB962C8B-B14F-4D97-AF65-F5344CB8AC3E}">
        <p14:creationId xmlns:p14="http://schemas.microsoft.com/office/powerpoint/2010/main" val="1260468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等线" panose="02010600030101010101" pitchFamily="2" charset="-122"/>
                <a:ea typeface="等线" panose="02010600030101010101" pitchFamily="2" charset="-122"/>
              </a:rPr>
              <a:t>由于输入图像和放射剂量图每个像素点代表的体积不同，图像位置也有偏移，因此需要先对图像进行配准，再训练一个回归网络得到最终放射剂量图的预测结果。我们能在官方提供的文件中找到关于配准的具体信息，里面包括了坐标原点位置，放射剂量图的坐标原点位置 等等。我们进行 对</a:t>
            </a:r>
            <a:r>
              <a:rPr lang="en-US" altLang="zh-CN" b="0" i="0" dirty="0">
                <a:solidFill>
                  <a:srgbClr val="000000"/>
                </a:solidFill>
                <a:effectLst/>
                <a:latin typeface="等线" panose="02010600030101010101" pitchFamily="2" charset="-122"/>
                <a:ea typeface="等线" panose="02010600030101010101" pitchFamily="2" charset="-122"/>
              </a:rPr>
              <a:t>CT</a:t>
            </a:r>
            <a:r>
              <a:rPr lang="zh-CN" altLang="en-US" b="0" i="0" dirty="0">
                <a:solidFill>
                  <a:srgbClr val="000000"/>
                </a:solidFill>
                <a:effectLst/>
                <a:latin typeface="等线" panose="02010600030101010101" pitchFamily="2" charset="-122"/>
                <a:ea typeface="等线" panose="02010600030101010101" pitchFamily="2" charset="-122"/>
              </a:rPr>
              <a:t>图像的缩放，平移，剪裁和填充得到配准后的放射剂量图。实际上这个配准代码是官方提供给我们的，所以在这里也引用的是官方。最左边是配准前</a:t>
            </a:r>
            <a:r>
              <a:rPr lang="en-US" altLang="zh-CN" b="0" i="0" dirty="0">
                <a:solidFill>
                  <a:srgbClr val="000000"/>
                </a:solidFill>
                <a:effectLst/>
                <a:latin typeface="等线" panose="02010600030101010101" pitchFamily="2" charset="-122"/>
                <a:ea typeface="等线" panose="02010600030101010101" pitchFamily="2" charset="-122"/>
              </a:rPr>
              <a:t>CT</a:t>
            </a:r>
            <a:r>
              <a:rPr lang="zh-CN" altLang="en-US" b="0" i="0" dirty="0">
                <a:solidFill>
                  <a:srgbClr val="000000"/>
                </a:solidFill>
                <a:effectLst/>
                <a:latin typeface="等线" panose="02010600030101010101" pitchFamily="2" charset="-122"/>
                <a:ea typeface="等线" panose="02010600030101010101" pitchFamily="2" charset="-122"/>
              </a:rPr>
              <a:t>，中间是配准后的</a:t>
            </a:r>
            <a:r>
              <a:rPr lang="en-US" altLang="zh-CN" b="0" i="0" dirty="0">
                <a:solidFill>
                  <a:srgbClr val="000000"/>
                </a:solidFill>
                <a:effectLst/>
                <a:latin typeface="等线" panose="02010600030101010101" pitchFamily="2" charset="-122"/>
                <a:ea typeface="等线" panose="02010600030101010101" pitchFamily="2" charset="-122"/>
              </a:rPr>
              <a:t>CT</a:t>
            </a:r>
            <a:r>
              <a:rPr lang="zh-CN" altLang="en-US" b="0" i="0" dirty="0">
                <a:solidFill>
                  <a:srgbClr val="000000"/>
                </a:solidFill>
                <a:effectLst/>
                <a:latin typeface="等线" panose="02010600030101010101" pitchFamily="2" charset="-122"/>
                <a:ea typeface="等线" panose="02010600030101010101" pitchFamily="2" charset="-122"/>
              </a:rPr>
              <a:t>，最右边是</a:t>
            </a:r>
            <a:r>
              <a:rPr lang="zh-CN" altLang="en-US" dirty="0"/>
              <a:t>对应的放射剂量图。可以看到配准后的身体基本与放射剂量图能对应上了。</a:t>
            </a:r>
          </a:p>
          <a:p>
            <a:endParaRPr lang="zh-CN" altLang="en-US" dirty="0"/>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11</a:t>
            </a:fld>
            <a:endParaRPr kumimoji="1" lang="zh-CN" altLang="en-US" dirty="0"/>
          </a:p>
        </p:txBody>
      </p:sp>
    </p:spTree>
    <p:extLst>
      <p:ext uri="{BB962C8B-B14F-4D97-AF65-F5344CB8AC3E}">
        <p14:creationId xmlns:p14="http://schemas.microsoft.com/office/powerpoint/2010/main" val="864337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问题二，我们回忆一下官方给予勾画图有八个维度，但在我仔细观看了数据之后，我发现全肺是包含了左肺和右肺的图像信息，也就是图中红色框内的三个图像，并且全肺，心脏，脊椎这三个部分没有明显的重叠，在我的直觉里，我的肺部和心脏和脊椎在横截面可能确实没有太多重叠（不确定），所以在我的算法里，我删除了左肺和右肺，并且把全肺，心脏，脊椎合并到了一张图，所以我的算法是只有五个维度输入分别是</a:t>
            </a:r>
            <a:r>
              <a:rPr lang="zh-CN" altLang="en-US" dirty="0">
                <a:solidFill>
                  <a:srgbClr val="595959"/>
                </a:solidFill>
                <a:ea typeface="LANTINGHEI SC DEMIBOLD" panose="02000000000000000000" pitchFamily="2" charset="-122"/>
                <a:cs typeface="+mj-cs"/>
              </a:rPr>
              <a:t>患者的</a:t>
            </a:r>
            <a:r>
              <a:rPr lang="en-US" altLang="zh-CN" dirty="0">
                <a:solidFill>
                  <a:srgbClr val="595959"/>
                </a:solidFill>
                <a:ea typeface="LANTINGHEI SC DEMIBOLD" panose="02000000000000000000" pitchFamily="2" charset="-122"/>
                <a:cs typeface="+mj-cs"/>
              </a:rPr>
              <a:t>CT</a:t>
            </a:r>
            <a:r>
              <a:rPr lang="zh-CN" altLang="en-US" dirty="0">
                <a:solidFill>
                  <a:srgbClr val="595959"/>
                </a:solidFill>
                <a:ea typeface="LANTINGHEI SC DEMIBOLD" panose="02000000000000000000" pitchFamily="2" charset="-122"/>
                <a:cs typeface="+mj-cs"/>
              </a:rPr>
              <a:t>影像 合并之后三部分的图像</a:t>
            </a:r>
            <a:r>
              <a:rPr lang="en-US" altLang="zh-CN" dirty="0">
                <a:solidFill>
                  <a:srgbClr val="595959"/>
                </a:solidFill>
                <a:ea typeface="LANTINGHEI SC DEMIBOLD" panose="02000000000000000000" pitchFamily="2" charset="-122"/>
                <a:cs typeface="+mj-cs"/>
              </a:rPr>
              <a:t> </a:t>
            </a:r>
            <a:r>
              <a:rPr lang="zh-CN" altLang="en-US" dirty="0">
                <a:solidFill>
                  <a:srgbClr val="595959"/>
                </a:solidFill>
                <a:ea typeface="LANTINGHEI SC DEMIBOLD" panose="02000000000000000000" pitchFamily="2" charset="-122"/>
                <a:cs typeface="+mj-cs"/>
              </a:rPr>
              <a:t>身体 内靶区共和</a:t>
            </a:r>
            <a:r>
              <a:rPr lang="en-US" altLang="zh-CN" dirty="0">
                <a:solidFill>
                  <a:srgbClr val="595959"/>
                </a:solidFill>
                <a:ea typeface="LANTINGHEI SC DEMIBOLD" panose="02000000000000000000" pitchFamily="2" charset="-122"/>
                <a:cs typeface="+mj-cs"/>
              </a:rPr>
              <a:t> </a:t>
            </a:r>
            <a:r>
              <a:rPr lang="zh-CN" altLang="en-US" dirty="0">
                <a:solidFill>
                  <a:srgbClr val="595959"/>
                </a:solidFill>
                <a:ea typeface="LANTINGHEI SC DEMIBOLD" panose="02000000000000000000" pitchFamily="2" charset="-122"/>
                <a:cs typeface="+mj-cs"/>
              </a:rPr>
              <a:t>计划靶区，</a:t>
            </a:r>
            <a:endParaRPr lang="zh-CN" altLang="en-US" dirty="0"/>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12</a:t>
            </a:fld>
            <a:endParaRPr kumimoji="1" lang="zh-CN" altLang="en-US" dirty="0"/>
          </a:p>
        </p:txBody>
      </p:sp>
    </p:spTree>
    <p:extLst>
      <p:ext uri="{BB962C8B-B14F-4D97-AF65-F5344CB8AC3E}">
        <p14:creationId xmlns:p14="http://schemas.microsoft.com/office/powerpoint/2010/main" val="281306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这是取出来的合并全肺，心脏，脊椎的图像，我只在很少一部分图像中发现了心脏与肺部会有一些小小的重合，但我觉得他不会影响精度太多。这么做的目的是为了减少网络参数，缩短训练和推理时间。</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13</a:t>
            </a:fld>
            <a:endParaRPr kumimoji="1" lang="zh-CN" altLang="en-US" dirty="0"/>
          </a:p>
        </p:txBody>
      </p:sp>
    </p:spTree>
    <p:extLst>
      <p:ext uri="{BB962C8B-B14F-4D97-AF65-F5344CB8AC3E}">
        <p14:creationId xmlns:p14="http://schemas.microsoft.com/office/powerpoint/2010/main" val="1364600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之后做了对比试验。在同样的算法框架下，超参数什么都是相同的情况下，仅仅使用我的这个方法，在同样的训练轮数时，明显的提升了收敛速度也提升了精度，并且训练速度也是减少了。</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14</a:t>
            </a:fld>
            <a:endParaRPr kumimoji="1" lang="zh-CN" altLang="en-US" dirty="0"/>
          </a:p>
        </p:txBody>
      </p:sp>
    </p:spTree>
    <p:extLst>
      <p:ext uri="{BB962C8B-B14F-4D97-AF65-F5344CB8AC3E}">
        <p14:creationId xmlns:p14="http://schemas.microsoft.com/office/powerpoint/2010/main" val="128691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接下里我们要选择神经网络中最重要的一环，损失函数。回忆一下我们的放射剂量数值分布很长尾，也就是我们的离群值很</a:t>
            </a:r>
            <a:r>
              <a:rPr lang="zh-CN" altLang="en-US" b="0" i="0" dirty="0">
                <a:solidFill>
                  <a:srgbClr val="333333"/>
                </a:solidFill>
                <a:effectLst/>
                <a:latin typeface="Helvetica Neue"/>
              </a:rPr>
              <a:t>极端</a:t>
            </a:r>
            <a:r>
              <a:rPr lang="zh-CN" altLang="en-US" dirty="0"/>
              <a:t>。所以我们需要谨慎的挑选我们神经网络的损失函数，回归神经网络一般常用三种损失函数</a:t>
            </a:r>
            <a:r>
              <a:rPr lang="en-US" altLang="zh-CN" b="1" i="0" dirty="0">
                <a:solidFill>
                  <a:srgbClr val="222226"/>
                </a:solidFill>
                <a:effectLst/>
                <a:latin typeface="PingFang SC"/>
              </a:rPr>
              <a:t>L1</a:t>
            </a:r>
            <a:r>
              <a:rPr lang="zh-CN" altLang="en-US" b="1" i="0" dirty="0">
                <a:solidFill>
                  <a:srgbClr val="222226"/>
                </a:solidFill>
                <a:effectLst/>
                <a:latin typeface="PingFang SC"/>
              </a:rPr>
              <a:t>、</a:t>
            </a:r>
            <a:r>
              <a:rPr lang="en-US" altLang="zh-CN" b="1" i="0" dirty="0">
                <a:solidFill>
                  <a:srgbClr val="222226"/>
                </a:solidFill>
                <a:effectLst/>
                <a:latin typeface="PingFang SC"/>
              </a:rPr>
              <a:t>L2</a:t>
            </a:r>
            <a:r>
              <a:rPr lang="zh-CN" altLang="en-US" b="1" i="0" dirty="0">
                <a:solidFill>
                  <a:srgbClr val="222226"/>
                </a:solidFill>
                <a:effectLst/>
                <a:latin typeface="PingFang SC"/>
              </a:rPr>
              <a:t>（</a:t>
            </a:r>
            <a:r>
              <a:rPr lang="en-US" altLang="zh-CN" b="1" i="0" dirty="0">
                <a:solidFill>
                  <a:srgbClr val="222226"/>
                </a:solidFill>
                <a:effectLst/>
                <a:latin typeface="PingFang SC"/>
              </a:rPr>
              <a:t>MSE</a:t>
            </a:r>
            <a:r>
              <a:rPr lang="zh-CN" altLang="en-US" b="1" i="0" dirty="0">
                <a:solidFill>
                  <a:srgbClr val="222226"/>
                </a:solidFill>
                <a:effectLst/>
                <a:latin typeface="PingFang SC"/>
              </a:rPr>
              <a:t>）、</a:t>
            </a:r>
            <a:r>
              <a:rPr lang="en-US" altLang="zh-CN" b="1" i="0" dirty="0">
                <a:solidFill>
                  <a:srgbClr val="222226"/>
                </a:solidFill>
                <a:effectLst/>
                <a:latin typeface="PingFang SC"/>
              </a:rPr>
              <a:t>Smooth L1 </a:t>
            </a:r>
            <a:r>
              <a:rPr lang="zh-CN" altLang="en-US" b="1" i="0" dirty="0">
                <a:solidFill>
                  <a:srgbClr val="222226"/>
                </a:solidFill>
                <a:effectLst/>
                <a:latin typeface="PingFang SC"/>
              </a:rPr>
              <a:t>。右边图像是他们的方程在</a:t>
            </a:r>
            <a:r>
              <a:rPr lang="en-US" altLang="zh-CN" b="1" i="0" dirty="0">
                <a:solidFill>
                  <a:srgbClr val="222226"/>
                </a:solidFill>
                <a:effectLst/>
                <a:latin typeface="PingFang SC"/>
              </a:rPr>
              <a:t>0</a:t>
            </a:r>
            <a:r>
              <a:rPr lang="zh-CN" altLang="en-US" b="1" i="0" dirty="0">
                <a:solidFill>
                  <a:srgbClr val="222226"/>
                </a:solidFill>
                <a:effectLst/>
                <a:latin typeface="PingFang SC"/>
              </a:rPr>
              <a:t>附近的样子</a:t>
            </a:r>
            <a:endParaRPr lang="en-US" altLang="zh-CN" b="1" i="0" dirty="0">
              <a:solidFill>
                <a:srgbClr val="222226"/>
              </a:solidFill>
              <a:effectLst/>
              <a:latin typeface="PingFang SC"/>
            </a:endParaRPr>
          </a:p>
          <a:p>
            <a:endParaRPr lang="zh-CN" altLang="en-US" dirty="0"/>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15</a:t>
            </a:fld>
            <a:endParaRPr kumimoji="1" lang="zh-CN" altLang="en-US" dirty="0"/>
          </a:p>
        </p:txBody>
      </p:sp>
    </p:spTree>
    <p:extLst>
      <p:ext uri="{BB962C8B-B14F-4D97-AF65-F5344CB8AC3E}">
        <p14:creationId xmlns:p14="http://schemas.microsoft.com/office/powerpoint/2010/main" val="2374787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PingFang SC"/>
              </a:rPr>
              <a:t>MSE</a:t>
            </a:r>
            <a:r>
              <a:rPr lang="zh-CN" altLang="en-US" b="0" i="0" dirty="0">
                <a:solidFill>
                  <a:srgbClr val="000000"/>
                </a:solidFill>
                <a:effectLst/>
                <a:latin typeface="PingFang SC"/>
              </a:rPr>
              <a:t>和</a:t>
            </a:r>
            <a:r>
              <a:rPr lang="en-US" altLang="zh-CN" b="0" i="0" dirty="0">
                <a:solidFill>
                  <a:srgbClr val="000000"/>
                </a:solidFill>
                <a:effectLst/>
                <a:latin typeface="PingFang SC"/>
              </a:rPr>
              <a:t>L1</a:t>
            </a:r>
            <a:r>
              <a:rPr lang="zh-CN" altLang="en-US" b="0" i="0" dirty="0">
                <a:solidFill>
                  <a:srgbClr val="000000"/>
                </a:solidFill>
                <a:effectLst/>
                <a:latin typeface="PingFang SC"/>
              </a:rPr>
              <a:t>的区别在于他们对待离群值的方法，如果样本中存在离群点，</a:t>
            </a:r>
            <a:r>
              <a:rPr lang="en-US" altLang="zh-CN" b="0" i="0" dirty="0">
                <a:solidFill>
                  <a:srgbClr val="000000"/>
                </a:solidFill>
                <a:effectLst/>
                <a:latin typeface="PingFang SC"/>
              </a:rPr>
              <a:t>MSE</a:t>
            </a:r>
            <a:r>
              <a:rPr lang="zh-CN" altLang="en-US" b="0" i="0" dirty="0">
                <a:solidFill>
                  <a:srgbClr val="000000"/>
                </a:solidFill>
                <a:effectLst/>
                <a:latin typeface="PingFang SC"/>
              </a:rPr>
              <a:t>会给离群点更高的权重，如右图中上面为</a:t>
            </a:r>
            <a:r>
              <a:rPr lang="en-US" altLang="zh-CN" b="0" i="0" dirty="0">
                <a:solidFill>
                  <a:srgbClr val="000000"/>
                </a:solidFill>
                <a:effectLst/>
                <a:latin typeface="PingFang SC"/>
              </a:rPr>
              <a:t>MSE</a:t>
            </a:r>
            <a:r>
              <a:rPr lang="zh-CN" altLang="en-US" b="0" i="0" dirty="0">
                <a:solidFill>
                  <a:srgbClr val="000000"/>
                </a:solidFill>
                <a:effectLst/>
                <a:latin typeface="PingFang SC"/>
              </a:rPr>
              <a:t>，下图为</a:t>
            </a:r>
            <a:r>
              <a:rPr lang="en-US" altLang="zh-CN" b="0" i="0" dirty="0">
                <a:solidFill>
                  <a:srgbClr val="000000"/>
                </a:solidFill>
                <a:effectLst/>
                <a:latin typeface="PingFang SC"/>
              </a:rPr>
              <a:t>L1</a:t>
            </a:r>
            <a:r>
              <a:rPr lang="zh-CN" altLang="en-US" b="0" i="0" dirty="0">
                <a:solidFill>
                  <a:srgbClr val="000000"/>
                </a:solidFill>
                <a:effectLst/>
                <a:latin typeface="PingFang SC"/>
              </a:rPr>
              <a:t>， </a:t>
            </a:r>
            <a:r>
              <a:rPr lang="en-US" altLang="zh-CN" b="0" i="0" dirty="0">
                <a:solidFill>
                  <a:srgbClr val="000000"/>
                </a:solidFill>
                <a:effectLst/>
                <a:latin typeface="PingFang SC"/>
              </a:rPr>
              <a:t>MSE</a:t>
            </a:r>
            <a:r>
              <a:rPr lang="zh-CN" altLang="en-US" b="0" i="0" dirty="0">
                <a:solidFill>
                  <a:srgbClr val="000000"/>
                </a:solidFill>
                <a:effectLst/>
                <a:latin typeface="PingFang SC"/>
              </a:rPr>
              <a:t>拟合的曲线明显更倾向于那几个离群值。 如果使用</a:t>
            </a:r>
            <a:r>
              <a:rPr lang="en-US" altLang="zh-CN" b="0" i="0" dirty="0">
                <a:solidFill>
                  <a:srgbClr val="000000"/>
                </a:solidFill>
                <a:effectLst/>
                <a:latin typeface="PingFang SC"/>
              </a:rPr>
              <a:t>L1loss</a:t>
            </a:r>
            <a:r>
              <a:rPr lang="zh-CN" altLang="en-US" b="0" i="0" dirty="0">
                <a:solidFill>
                  <a:srgbClr val="000000"/>
                </a:solidFill>
                <a:effectLst/>
                <a:latin typeface="PingFang SC"/>
              </a:rPr>
              <a:t>，问题最大的是他在</a:t>
            </a:r>
            <a:r>
              <a:rPr lang="en-US" altLang="zh-CN" b="0" i="0" dirty="0">
                <a:solidFill>
                  <a:srgbClr val="000000"/>
                </a:solidFill>
                <a:effectLst/>
                <a:latin typeface="PingFang SC"/>
              </a:rPr>
              <a:t>0</a:t>
            </a:r>
            <a:r>
              <a:rPr lang="zh-CN" altLang="en-US" b="0" i="0" dirty="0">
                <a:solidFill>
                  <a:srgbClr val="000000"/>
                </a:solidFill>
                <a:effectLst/>
                <a:latin typeface="PingFang SC"/>
              </a:rPr>
              <a:t>处不可导，就是没有梯度，一直没有梯度神经网络就无法收敛。所以</a:t>
            </a:r>
            <a:r>
              <a:rPr lang="en-US" altLang="zh-CN" b="0" i="0" dirty="0">
                <a:solidFill>
                  <a:srgbClr val="000000"/>
                </a:solidFill>
                <a:effectLst/>
                <a:latin typeface="PingFang SC"/>
              </a:rPr>
              <a:t>L1</a:t>
            </a:r>
            <a:r>
              <a:rPr lang="zh-CN" altLang="en-US" b="0" i="0" dirty="0">
                <a:solidFill>
                  <a:srgbClr val="000000"/>
                </a:solidFill>
                <a:effectLst/>
                <a:latin typeface="PingFang SC"/>
              </a:rPr>
              <a:t>的改进版就是</a:t>
            </a:r>
            <a:r>
              <a:rPr lang="en-US" altLang="zh-CN" b="0" i="0" dirty="0">
                <a:solidFill>
                  <a:srgbClr val="000000"/>
                </a:solidFill>
                <a:effectLst/>
                <a:latin typeface="PingFang SC"/>
              </a:rPr>
              <a:t>L1smoothloss</a:t>
            </a:r>
            <a:r>
              <a:rPr lang="zh-CN" altLang="en-US" b="0" i="0" dirty="0">
                <a:solidFill>
                  <a:srgbClr val="000000"/>
                </a:solidFill>
                <a:effectLst/>
                <a:latin typeface="PingFang SC"/>
              </a:rPr>
              <a:t>，右图中的红色。一般情况下，回归问题可能会更倾向于</a:t>
            </a:r>
            <a:r>
              <a:rPr lang="en-US" altLang="zh-CN" b="0" i="0" dirty="0">
                <a:solidFill>
                  <a:srgbClr val="000000"/>
                </a:solidFill>
                <a:effectLst/>
                <a:latin typeface="PingFang SC"/>
              </a:rPr>
              <a:t>L1smooth</a:t>
            </a:r>
            <a:r>
              <a:rPr lang="zh-CN" altLang="en-US" b="0" i="0" dirty="0">
                <a:solidFill>
                  <a:srgbClr val="000000"/>
                </a:solidFill>
                <a:effectLst/>
                <a:latin typeface="PingFang SC"/>
              </a:rPr>
              <a:t>和他的变形，但在我们的问题中，我们最终评价指标为</a:t>
            </a:r>
            <a:r>
              <a:rPr lang="en-US" altLang="zh-CN" b="0" i="0" dirty="0">
                <a:solidFill>
                  <a:srgbClr val="000000"/>
                </a:solidFill>
                <a:effectLst/>
                <a:latin typeface="PingFang SC"/>
              </a:rPr>
              <a:t>MSE</a:t>
            </a:r>
            <a:r>
              <a:rPr lang="zh-CN" altLang="en-US" b="0" i="0" dirty="0">
                <a:solidFill>
                  <a:srgbClr val="000000"/>
                </a:solidFill>
                <a:effectLst/>
                <a:latin typeface="PingFang SC"/>
              </a:rPr>
              <a:t>也就是均方误差，如果我们选择</a:t>
            </a:r>
            <a:r>
              <a:rPr lang="en-US" altLang="zh-CN" b="0" i="0" dirty="0">
                <a:solidFill>
                  <a:srgbClr val="000000"/>
                </a:solidFill>
                <a:effectLst/>
                <a:latin typeface="PingFang SC"/>
              </a:rPr>
              <a:t>L1smoothloss</a:t>
            </a:r>
            <a:r>
              <a:rPr lang="zh-CN" altLang="en-US" b="0" i="0" dirty="0">
                <a:solidFill>
                  <a:srgbClr val="000000"/>
                </a:solidFill>
                <a:effectLst/>
                <a:latin typeface="PingFang SC"/>
              </a:rPr>
              <a:t>，那些离群值没有被考虑太多，损失经过平方之后就会变得很大，所以在本问题中我们选择是</a:t>
            </a:r>
            <a:r>
              <a:rPr lang="en-US" altLang="zh-CN" b="0" i="0" dirty="0">
                <a:solidFill>
                  <a:srgbClr val="000000"/>
                </a:solidFill>
                <a:effectLst/>
                <a:latin typeface="PingFang SC"/>
              </a:rPr>
              <a:t>MSE.</a:t>
            </a:r>
            <a:endParaRPr lang="zh-CN" altLang="en-US" dirty="0"/>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16</a:t>
            </a:fld>
            <a:endParaRPr kumimoji="1" lang="zh-CN" altLang="en-US" dirty="0"/>
          </a:p>
        </p:txBody>
      </p:sp>
    </p:spTree>
    <p:extLst>
      <p:ext uri="{BB962C8B-B14F-4D97-AF65-F5344CB8AC3E}">
        <p14:creationId xmlns:p14="http://schemas.microsoft.com/office/powerpoint/2010/main" val="260461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对此我也做了实验，在同样的算法，超参环境下，</a:t>
            </a:r>
            <a:r>
              <a:rPr lang="en-US" altLang="zh-CN" dirty="0" err="1"/>
              <a:t>MSEloss</a:t>
            </a:r>
            <a:r>
              <a:rPr lang="zh-CN" altLang="en-US" dirty="0"/>
              <a:t>明显要比</a:t>
            </a:r>
            <a:r>
              <a:rPr lang="en-US" altLang="zh-CN" sz="1200" dirty="0"/>
              <a:t>L1smooth </a:t>
            </a:r>
            <a:r>
              <a:rPr lang="zh-CN" altLang="en-US" sz="1200" dirty="0"/>
              <a:t>要收敛的快，且稳定。</a:t>
            </a:r>
            <a:endParaRPr lang="zh-CN" altLang="en-US" dirty="0"/>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17</a:t>
            </a:fld>
            <a:endParaRPr kumimoji="1" lang="zh-CN" altLang="en-US" dirty="0"/>
          </a:p>
        </p:txBody>
      </p:sp>
    </p:spTree>
    <p:extLst>
      <p:ext uri="{BB962C8B-B14F-4D97-AF65-F5344CB8AC3E}">
        <p14:creationId xmlns:p14="http://schemas.microsoft.com/office/powerpoint/2010/main" val="621009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问题四是过拟合，我观察到在我最开始使用的网络里，过拟合是很明显的，训练数据指标比验证数据指标高了</a:t>
            </a:r>
            <a:r>
              <a:rPr lang="en-US" altLang="zh-CN" dirty="0"/>
              <a:t>20%</a:t>
            </a:r>
            <a:r>
              <a:rPr lang="zh-CN" altLang="en-US" dirty="0"/>
              <a:t>，所以我减少了</a:t>
            </a:r>
            <a:r>
              <a:rPr lang="en-US" altLang="zh-CN" dirty="0"/>
              <a:t>UNET</a:t>
            </a:r>
            <a:r>
              <a:rPr lang="zh-CN" altLang="en-US" dirty="0"/>
              <a:t>一层，从五层缩小至四层，</a:t>
            </a:r>
            <a:r>
              <a:rPr lang="en-US" altLang="zh-CN" dirty="0"/>
              <a:t>feature map </a:t>
            </a:r>
            <a:r>
              <a:rPr lang="zh-CN" altLang="en-US" dirty="0"/>
              <a:t>也从</a:t>
            </a:r>
            <a:r>
              <a:rPr lang="en-US" altLang="zh-CN" dirty="0"/>
              <a:t>baseline</a:t>
            </a:r>
            <a:r>
              <a:rPr lang="zh-CN" altLang="en-US" dirty="0"/>
              <a:t>的</a:t>
            </a:r>
            <a:r>
              <a:rPr lang="en-US" altLang="zh-CN" dirty="0"/>
              <a:t>32</a:t>
            </a:r>
            <a:r>
              <a:rPr lang="zh-CN" altLang="en-US" dirty="0"/>
              <a:t>减少到了</a:t>
            </a:r>
            <a:r>
              <a:rPr lang="en-US" altLang="zh-CN" dirty="0"/>
              <a:t>20</a:t>
            </a:r>
            <a:r>
              <a:rPr lang="zh-CN" altLang="en-US" dirty="0"/>
              <a:t>，这给我带来了一点点的指标提升和更快的训练时间和更快的推理速度。</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18</a:t>
            </a:fld>
            <a:endParaRPr kumimoji="1" lang="zh-CN" altLang="en-US" dirty="0"/>
          </a:p>
        </p:txBody>
      </p:sp>
    </p:spTree>
    <p:extLst>
      <p:ext uri="{BB962C8B-B14F-4D97-AF65-F5344CB8AC3E}">
        <p14:creationId xmlns:p14="http://schemas.microsoft.com/office/powerpoint/2010/main" val="419316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最终，我的复赛最终评价指标为</a:t>
            </a:r>
            <a:r>
              <a:rPr lang="zh-CN" altLang="en-US" sz="1200" b="1" dirty="0">
                <a:solidFill>
                  <a:srgbClr val="595959"/>
                </a:solidFill>
                <a:ea typeface="LANTINGHEI SC DEMIBOLD" panose="02000000000000000000" pitchFamily="2" charset="-122"/>
              </a:rPr>
              <a:t>两万</a:t>
            </a:r>
            <a:r>
              <a:rPr lang="en-US" altLang="zh-CN" sz="1200" b="1" dirty="0">
                <a:solidFill>
                  <a:srgbClr val="595959"/>
                </a:solidFill>
                <a:ea typeface="LANTINGHEI SC DEMIBOLD" panose="02000000000000000000" pitchFamily="2" charset="-122"/>
              </a:rPr>
              <a:t>1</a:t>
            </a:r>
            <a:r>
              <a:rPr lang="zh-CN" altLang="en-US" sz="1200" b="1" dirty="0">
                <a:solidFill>
                  <a:srgbClr val="595959"/>
                </a:solidFill>
                <a:ea typeface="LANTINGHEI SC DEMIBOLD" panose="02000000000000000000" pitchFamily="2" charset="-122"/>
              </a:rPr>
              <a:t>左右。右边这是训练期间的验证集中某两个切片的可视化进程，最左边是</a:t>
            </a:r>
            <a:r>
              <a:rPr lang="en-US" altLang="zh-CN" sz="1200" b="1" dirty="0">
                <a:solidFill>
                  <a:srgbClr val="595959"/>
                </a:solidFill>
                <a:ea typeface="LANTINGHEI SC DEMIBOLD" panose="02000000000000000000" pitchFamily="2" charset="-122"/>
              </a:rPr>
              <a:t>CT</a:t>
            </a:r>
            <a:r>
              <a:rPr lang="zh-CN" altLang="en-US" sz="1200" b="1" dirty="0">
                <a:solidFill>
                  <a:srgbClr val="595959"/>
                </a:solidFill>
                <a:ea typeface="LANTINGHEI SC DEMIBOLD" panose="02000000000000000000" pitchFamily="2" charset="-122"/>
              </a:rPr>
              <a:t>图像，第二列为我合并的三个身体部分的图像，第三列为模型预测的剂量分布图，第四列为真实剂量分布图</a:t>
            </a:r>
            <a:endParaRPr lang="zh-CN" altLang="en-US" dirty="0"/>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19</a:t>
            </a:fld>
            <a:endParaRPr kumimoji="1" lang="zh-CN" altLang="en-US" dirty="0"/>
          </a:p>
        </p:txBody>
      </p:sp>
    </p:spTree>
    <p:extLst>
      <p:ext uri="{BB962C8B-B14F-4D97-AF65-F5344CB8AC3E}">
        <p14:creationId xmlns:p14="http://schemas.microsoft.com/office/powerpoint/2010/main" val="1593507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这个答辩由四部分组成，分别是对于赛道的题目的定义和数据分析，算法的设计详情，量化结果的分析，和算法性能分析，我将挨个进行陈述。</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0CF68D-8510-154B-AC42-E5C21FA1A1A3}" type="slidenum">
              <a:rPr kumimoji="1" lang="zh-CN" altLang="en-US" sz="1200" u="none" strike="noStrike" kern="1200" cap="none" spc="0" normalizeH="0" baseline="0" noProof="0" smtClean="0">
                <a:ln>
                  <a:noFill/>
                </a:ln>
                <a:solidFill>
                  <a:prstClr val="black"/>
                </a:solidFill>
                <a:effectLst/>
                <a:uLnTx/>
                <a:uFillTx/>
                <a:cs typeface="+mn-cs"/>
              </a:rPr>
              <a:t>2</a:t>
            </a:fld>
            <a:endParaRPr kumimoji="1" lang="zh-CN" altLang="en-US" sz="120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算法性能方面。算法参数量，我们又原来基准算法的</a:t>
            </a:r>
            <a:r>
              <a:rPr lang="en-US" altLang="zh-CN" dirty="0"/>
              <a:t>6.4m </a:t>
            </a:r>
            <a:r>
              <a:rPr lang="zh-CN" altLang="en-US" dirty="0"/>
              <a:t>减少到了</a:t>
            </a:r>
            <a:r>
              <a:rPr lang="en-US" altLang="zh-CN" dirty="0"/>
              <a:t>1.6m</a:t>
            </a:r>
            <a:r>
              <a:rPr lang="zh-CN" altLang="en-US" dirty="0"/>
              <a:t>，推理方面 ，显卡上面推理能达到每秒推理</a:t>
            </a:r>
            <a:r>
              <a:rPr lang="en-US" altLang="zh-CN" dirty="0"/>
              <a:t>180</a:t>
            </a:r>
            <a:r>
              <a:rPr lang="zh-CN" altLang="en-US" dirty="0"/>
              <a:t>个三维计量分布，</a:t>
            </a:r>
            <a:r>
              <a:rPr lang="en-US" altLang="zh-CN" dirty="0"/>
              <a:t>CPU</a:t>
            </a:r>
            <a:r>
              <a:rPr lang="zh-CN" altLang="en-US" dirty="0"/>
              <a:t>端为两秒一个。</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20</a:t>
            </a:fld>
            <a:endParaRPr kumimoji="1" lang="zh-CN" altLang="en-US" dirty="0"/>
          </a:p>
        </p:txBody>
      </p:sp>
    </p:spTree>
    <p:extLst>
      <p:ext uri="{BB962C8B-B14F-4D97-AF65-F5344CB8AC3E}">
        <p14:creationId xmlns:p14="http://schemas.microsoft.com/office/powerpoint/2010/main" val="1355833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接下来我们说说，我们的不足，第一就是最重要的精度不足，也直接说明本方案还需要很多的改进，解决方案为</a:t>
            </a:r>
            <a:r>
              <a:rPr lang="zh-CN" altLang="en-US" sz="1200" b="1" dirty="0">
                <a:solidFill>
                  <a:srgbClr val="595959"/>
                </a:solidFill>
                <a:ea typeface="LANTINGHEI SC DEMIBOLD" panose="02000000000000000000" pitchFamily="2" charset="-122"/>
              </a:rPr>
              <a:t>寻找更合适的预处理方法和网络，第二十</a:t>
            </a:r>
            <a:r>
              <a:rPr lang="zh-CN" altLang="en-US" dirty="0"/>
              <a:t>配准方案我觉得会损失一些精度，我们需要</a:t>
            </a:r>
            <a:r>
              <a:rPr lang="zh-CN" altLang="en-US" sz="1200" b="1" dirty="0">
                <a:solidFill>
                  <a:srgbClr val="595959"/>
                </a:solidFill>
                <a:ea typeface="LANTINGHEI SC DEMIBOLD" panose="02000000000000000000" pitchFamily="2" charset="-122"/>
              </a:rPr>
              <a:t>咨询专业人士</a:t>
            </a:r>
            <a:r>
              <a:rPr lang="en-US" altLang="zh-CN" sz="1200" b="1" dirty="0">
                <a:solidFill>
                  <a:srgbClr val="595959"/>
                </a:solidFill>
                <a:ea typeface="LANTINGHEI SC DEMIBOLD" panose="02000000000000000000" pitchFamily="2" charset="-122"/>
              </a:rPr>
              <a:t>/</a:t>
            </a:r>
            <a:r>
              <a:rPr lang="zh-CN" altLang="en-US" sz="1200" b="1" dirty="0">
                <a:solidFill>
                  <a:srgbClr val="595959"/>
                </a:solidFill>
                <a:ea typeface="LANTINGHEI SC DEMIBOLD" panose="02000000000000000000" pitchFamily="2" charset="-122"/>
              </a:rPr>
              <a:t>书籍进行配准的学习。</a:t>
            </a:r>
            <a:r>
              <a:rPr lang="zh-CN" altLang="en-US" dirty="0"/>
              <a:t>还有是训练时间过长，一轮完整的训练在</a:t>
            </a:r>
            <a:r>
              <a:rPr lang="en-US" altLang="zh-CN" dirty="0"/>
              <a:t>10h</a:t>
            </a:r>
            <a:r>
              <a:rPr lang="zh-CN" altLang="en-US" dirty="0"/>
              <a:t>左右。这可能在不损失精度下，看是否能减少网络参数。</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21</a:t>
            </a:fld>
            <a:endParaRPr kumimoji="1" lang="zh-CN" altLang="en-US" dirty="0"/>
          </a:p>
        </p:txBody>
      </p:sp>
    </p:spTree>
    <p:extLst>
      <p:ext uri="{BB962C8B-B14F-4D97-AF65-F5344CB8AC3E}">
        <p14:creationId xmlns:p14="http://schemas.microsoft.com/office/powerpoint/2010/main" val="3377823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最后谢谢主办方提供的机会，也谢谢教授 医生和专家们的时间。</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0CF68D-8510-154B-AC42-E5C21FA1A1A3}" type="slidenum">
              <a:rPr kumimoji="1" lang="zh-CN" altLang="en-US" sz="1200" u="none" strike="noStrike" kern="1200" cap="none" spc="0" normalizeH="0" baseline="0" noProof="0" smtClean="0">
                <a:ln>
                  <a:noFill/>
                </a:ln>
                <a:solidFill>
                  <a:prstClr val="black"/>
                </a:solidFill>
                <a:effectLst/>
                <a:uLnTx/>
                <a:uFillTx/>
                <a:cs typeface="+mn-cs"/>
              </a:rPr>
              <a:t>22</a:t>
            </a:fld>
            <a:endParaRPr kumimoji="1" lang="zh-CN" altLang="en-US" sz="120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我们的问题来源是</a:t>
            </a:r>
            <a:r>
              <a:rPr lang="zh-CN" altLang="en-US" b="0" i="0" dirty="0">
                <a:solidFill>
                  <a:srgbClr val="FFFFFF"/>
                </a:solidFill>
                <a:effectLst/>
                <a:latin typeface="PingFang SC"/>
              </a:rPr>
              <a:t>在肿瘤患者接受放射治疗之前，肿瘤放疗医生会在</a:t>
            </a:r>
            <a:r>
              <a:rPr lang="en-US" altLang="zh-CN" b="0" i="0" dirty="0">
                <a:solidFill>
                  <a:srgbClr val="FFFFFF"/>
                </a:solidFill>
                <a:effectLst/>
                <a:latin typeface="PingFang SC"/>
              </a:rPr>
              <a:t>CT</a:t>
            </a:r>
            <a:r>
              <a:rPr lang="zh-CN" altLang="en-US" b="0" i="0" dirty="0">
                <a:solidFill>
                  <a:srgbClr val="FFFFFF"/>
                </a:solidFill>
                <a:effectLst/>
                <a:latin typeface="PingFang SC"/>
              </a:rPr>
              <a:t>影像上勾画出肿瘤及肿瘤周边的正常组织（如肺，心脏等），并给予处方剂量</a:t>
            </a:r>
            <a:r>
              <a:rPr lang="zh-CN" altLang="en-US" b="0" i="0" dirty="0">
                <a:solidFill>
                  <a:srgbClr val="FF0000"/>
                </a:solidFill>
                <a:effectLst/>
                <a:highlight>
                  <a:srgbClr val="FFFF00"/>
                </a:highlight>
                <a:latin typeface="PingFang SC"/>
              </a:rPr>
              <a:t>。</a:t>
            </a:r>
            <a:r>
              <a:rPr lang="zh-CN" altLang="en-US" b="0" i="0" dirty="0">
                <a:solidFill>
                  <a:srgbClr val="FFFFFF"/>
                </a:solidFill>
                <a:effectLst/>
                <a:highlight>
                  <a:srgbClr val="FFFF00"/>
                </a:highlight>
                <a:latin typeface="PingFang SC"/>
              </a:rPr>
              <a:t>具</a:t>
            </a:r>
            <a:r>
              <a:rPr lang="zh-CN" altLang="en-US" b="0" i="0" dirty="0">
                <a:solidFill>
                  <a:srgbClr val="FFFFFF"/>
                </a:solidFill>
                <a:effectLst/>
                <a:latin typeface="PingFang SC"/>
              </a:rPr>
              <a:t>体点说我们要根据官方提供的</a:t>
            </a:r>
            <a:r>
              <a:rPr lang="en-US" altLang="zh-CN" b="0" i="0" dirty="0">
                <a:solidFill>
                  <a:srgbClr val="FFFFFF"/>
                </a:solidFill>
                <a:effectLst/>
                <a:latin typeface="PingFang SC"/>
              </a:rPr>
              <a:t>CT</a:t>
            </a:r>
            <a:r>
              <a:rPr lang="zh-CN" altLang="en-US" b="0" i="0" dirty="0">
                <a:solidFill>
                  <a:srgbClr val="FFFFFF"/>
                </a:solidFill>
                <a:effectLst/>
                <a:latin typeface="PingFang SC"/>
              </a:rPr>
              <a:t>影像、勾画图以及三维剂量图，设计算法来自动预测三维剂量图。官方给予的勾画图由八个部分组成，如图所示，分别是</a:t>
            </a:r>
            <a:r>
              <a:rPr lang="zh-CN" altLang="en-US" dirty="0">
                <a:solidFill>
                  <a:srgbClr val="595959"/>
                </a:solidFill>
                <a:ea typeface="LANTINGHEI SC DEMIBOLD" panose="02000000000000000000" pitchFamily="2" charset="-122"/>
                <a:cs typeface="+mj-cs"/>
              </a:rPr>
              <a:t>身体</a:t>
            </a:r>
            <a:r>
              <a:rPr lang="en-US" altLang="zh-CN" dirty="0">
                <a:solidFill>
                  <a:srgbClr val="595959"/>
                </a:solidFill>
                <a:ea typeface="LANTINGHEI SC DEMIBOLD" panose="02000000000000000000" pitchFamily="2" charset="-122"/>
                <a:cs typeface="+mj-cs"/>
              </a:rPr>
              <a:t> </a:t>
            </a:r>
            <a:r>
              <a:rPr lang="zh-CN" altLang="en-US" dirty="0">
                <a:solidFill>
                  <a:srgbClr val="595959"/>
                </a:solidFill>
                <a:ea typeface="LANTINGHEI SC DEMIBOLD" panose="02000000000000000000" pitchFamily="2" charset="-122"/>
                <a:cs typeface="+mj-cs"/>
              </a:rPr>
              <a:t>心脏</a:t>
            </a:r>
            <a:r>
              <a:rPr lang="en-US" altLang="zh-CN" dirty="0">
                <a:solidFill>
                  <a:srgbClr val="595959"/>
                </a:solidFill>
                <a:ea typeface="LANTINGHEI SC DEMIBOLD" panose="02000000000000000000" pitchFamily="2" charset="-122"/>
                <a:cs typeface="+mj-cs"/>
              </a:rPr>
              <a:t> </a:t>
            </a:r>
            <a:r>
              <a:rPr lang="zh-CN" altLang="en-US" dirty="0">
                <a:solidFill>
                  <a:srgbClr val="595959"/>
                </a:solidFill>
                <a:ea typeface="LANTINGHEI SC DEMIBOLD" panose="02000000000000000000" pitchFamily="2" charset="-122"/>
                <a:cs typeface="+mj-cs"/>
              </a:rPr>
              <a:t>脊椎</a:t>
            </a:r>
            <a:r>
              <a:rPr lang="en-US" altLang="zh-CN" dirty="0">
                <a:solidFill>
                  <a:srgbClr val="595959"/>
                </a:solidFill>
                <a:ea typeface="LANTINGHEI SC DEMIBOLD" panose="02000000000000000000" pitchFamily="2" charset="-122"/>
                <a:cs typeface="+mj-cs"/>
              </a:rPr>
              <a:t> </a:t>
            </a:r>
            <a:r>
              <a:rPr lang="zh-CN" altLang="en-US" dirty="0">
                <a:solidFill>
                  <a:srgbClr val="595959"/>
                </a:solidFill>
                <a:ea typeface="LANTINGHEI SC DEMIBOLD" panose="02000000000000000000" pitchFamily="2" charset="-122"/>
                <a:cs typeface="+mj-cs"/>
              </a:rPr>
              <a:t>内靶区</a:t>
            </a:r>
            <a:r>
              <a:rPr lang="en-US" altLang="zh-CN" dirty="0">
                <a:solidFill>
                  <a:srgbClr val="595959"/>
                </a:solidFill>
                <a:ea typeface="LANTINGHEI SC DEMIBOLD" panose="02000000000000000000" pitchFamily="2" charset="-122"/>
                <a:cs typeface="+mj-cs"/>
              </a:rPr>
              <a:t> </a:t>
            </a:r>
            <a:r>
              <a:rPr lang="zh-CN" altLang="en-US" dirty="0">
                <a:solidFill>
                  <a:srgbClr val="595959"/>
                </a:solidFill>
                <a:ea typeface="LANTINGHEI SC DEMIBOLD" panose="02000000000000000000" pitchFamily="2" charset="-122"/>
                <a:cs typeface="+mj-cs"/>
              </a:rPr>
              <a:t>全肺 左肺 右肺部</a:t>
            </a:r>
            <a:r>
              <a:rPr lang="en-US" altLang="zh-CN" dirty="0">
                <a:solidFill>
                  <a:srgbClr val="595959"/>
                </a:solidFill>
                <a:ea typeface="LANTINGHEI SC DEMIBOLD" panose="02000000000000000000" pitchFamily="2" charset="-122"/>
                <a:cs typeface="+mj-cs"/>
              </a:rPr>
              <a:t> </a:t>
            </a:r>
            <a:r>
              <a:rPr lang="zh-CN" altLang="en-US" dirty="0">
                <a:solidFill>
                  <a:srgbClr val="595959"/>
                </a:solidFill>
                <a:ea typeface="LANTINGHEI SC DEMIBOLD" panose="02000000000000000000" pitchFamily="2" charset="-122"/>
                <a:cs typeface="+mj-cs"/>
              </a:rPr>
              <a:t>计划靶区，并且这些图片都是</a:t>
            </a:r>
            <a:r>
              <a:rPr lang="en-US" altLang="zh-CN" dirty="0">
                <a:solidFill>
                  <a:srgbClr val="595959"/>
                </a:solidFill>
                <a:ea typeface="LANTINGHEI SC DEMIBOLD" panose="02000000000000000000" pitchFamily="2" charset="-122"/>
                <a:cs typeface="+mj-cs"/>
              </a:rPr>
              <a:t>3D</a:t>
            </a:r>
            <a:r>
              <a:rPr lang="zh-CN" altLang="en-US" dirty="0">
                <a:solidFill>
                  <a:srgbClr val="595959"/>
                </a:solidFill>
                <a:ea typeface="LANTINGHEI SC DEMIBOLD" panose="02000000000000000000" pitchFamily="2" charset="-122"/>
                <a:cs typeface="+mj-cs"/>
              </a:rPr>
              <a:t>图像或者说，由很多张</a:t>
            </a:r>
            <a:r>
              <a:rPr lang="en-US" altLang="zh-CN" dirty="0">
                <a:solidFill>
                  <a:srgbClr val="595959"/>
                </a:solidFill>
                <a:ea typeface="LANTINGHEI SC DEMIBOLD" panose="02000000000000000000" pitchFamily="2" charset="-122"/>
                <a:cs typeface="+mj-cs"/>
              </a:rPr>
              <a:t>2D</a:t>
            </a:r>
            <a:r>
              <a:rPr lang="zh-CN" altLang="en-US" dirty="0">
                <a:solidFill>
                  <a:srgbClr val="595959"/>
                </a:solidFill>
                <a:ea typeface="LANTINGHEI SC DEMIBOLD" panose="02000000000000000000" pitchFamily="2" charset="-122"/>
                <a:cs typeface="+mj-cs"/>
              </a:rPr>
              <a:t>切片图像构成的</a:t>
            </a:r>
            <a:r>
              <a:rPr lang="en-US" altLang="zh-CN" dirty="0">
                <a:solidFill>
                  <a:srgbClr val="595959"/>
                </a:solidFill>
                <a:ea typeface="LANTINGHEI SC DEMIBOLD" panose="02000000000000000000" pitchFamily="2" charset="-122"/>
                <a:cs typeface="+mj-cs"/>
              </a:rPr>
              <a:t>3D</a:t>
            </a:r>
            <a:r>
              <a:rPr lang="zh-CN" altLang="en-US" dirty="0">
                <a:solidFill>
                  <a:srgbClr val="595959"/>
                </a:solidFill>
                <a:ea typeface="LANTINGHEI SC DEMIBOLD" panose="02000000000000000000" pitchFamily="2" charset="-122"/>
                <a:cs typeface="+mj-cs"/>
              </a:rPr>
              <a:t>图像。在最右边的是患者</a:t>
            </a:r>
            <a:r>
              <a:rPr lang="en-US" altLang="zh-CN" dirty="0">
                <a:solidFill>
                  <a:srgbClr val="595959"/>
                </a:solidFill>
                <a:ea typeface="LANTINGHEI SC DEMIBOLD" panose="02000000000000000000" pitchFamily="2" charset="-122"/>
                <a:cs typeface="+mj-cs"/>
              </a:rPr>
              <a:t>CT</a:t>
            </a:r>
            <a:r>
              <a:rPr lang="zh-CN" altLang="en-US" dirty="0">
                <a:solidFill>
                  <a:srgbClr val="595959"/>
                </a:solidFill>
                <a:ea typeface="LANTINGHEI SC DEMIBOLD" panose="02000000000000000000" pitchFamily="2" charset="-122"/>
                <a:cs typeface="+mj-cs"/>
              </a:rPr>
              <a:t>影像。</a:t>
            </a:r>
            <a:endParaRPr lang="zh-CN" altLang="en-US" dirty="0"/>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3</a:t>
            </a:fld>
            <a:endParaRPr kumimoji="1" lang="zh-CN" altLang="en-US" dirty="0"/>
          </a:p>
        </p:txBody>
      </p:sp>
    </p:spTree>
    <p:extLst>
      <p:ext uri="{BB962C8B-B14F-4D97-AF65-F5344CB8AC3E}">
        <p14:creationId xmlns:p14="http://schemas.microsoft.com/office/powerpoint/2010/main" val="2301608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右边是我们需要预测的三维剂量图的可视化，大家会发现右边的大约椭圆形与左边的</a:t>
            </a:r>
            <a:r>
              <a:rPr lang="en-US" altLang="zh-CN" dirty="0"/>
              <a:t>CT</a:t>
            </a:r>
            <a:r>
              <a:rPr lang="zh-CN" altLang="en-US" dirty="0"/>
              <a:t>图像对应不起来，这是因为我们的</a:t>
            </a:r>
            <a:r>
              <a:rPr lang="en-US" altLang="zh-CN" dirty="0"/>
              <a:t>CT</a:t>
            </a:r>
            <a:r>
              <a:rPr lang="zh-CN" altLang="en-US" dirty="0"/>
              <a:t>图像未经配准，之后我会针对这个问题提出解决方案。</a:t>
            </a:r>
            <a:endParaRPr lang="en-US" altLang="zh-CN" dirty="0"/>
          </a:p>
          <a:p>
            <a:r>
              <a:rPr lang="zh-CN" altLang="en-US" dirty="0"/>
              <a:t>总结起来我们是一个回归模型的预测问题。</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4</a:t>
            </a:fld>
            <a:endParaRPr kumimoji="1" lang="zh-CN" altLang="en-US" dirty="0"/>
          </a:p>
        </p:txBody>
      </p:sp>
    </p:spTree>
    <p:extLst>
      <p:ext uri="{BB962C8B-B14F-4D97-AF65-F5344CB8AC3E}">
        <p14:creationId xmlns:p14="http://schemas.microsoft.com/office/powerpoint/2010/main" val="67715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首先，初赛我们拿到了</a:t>
            </a:r>
            <a:r>
              <a:rPr lang="en-US" altLang="zh-CN" dirty="0"/>
              <a:t>300</a:t>
            </a:r>
            <a:r>
              <a:rPr lang="zh-CN" altLang="en-US" dirty="0"/>
              <a:t>例的病人数据作为训练集，额外</a:t>
            </a:r>
            <a:r>
              <a:rPr lang="en-US" altLang="zh-CN" dirty="0"/>
              <a:t>50</a:t>
            </a:r>
            <a:r>
              <a:rPr lang="zh-CN" altLang="en-US" dirty="0"/>
              <a:t>例作为测试机，复赛中我们拿到了初赛的所有数据作为训练集，额外</a:t>
            </a:r>
            <a:r>
              <a:rPr lang="en-US" altLang="zh-CN" dirty="0"/>
              <a:t>150</a:t>
            </a:r>
            <a:r>
              <a:rPr lang="zh-CN" altLang="en-US" dirty="0"/>
              <a:t>例作为测试机，测试机就是没有放射剂量分布的训练集</a:t>
            </a:r>
            <a:endParaRPr lang="en-US" altLang="zh-CN" dirty="0"/>
          </a:p>
          <a:p>
            <a:r>
              <a:rPr lang="zh-CN" altLang="en-US" sz="1200" b="1" dirty="0">
                <a:solidFill>
                  <a:srgbClr val="595959"/>
                </a:solidFill>
                <a:ea typeface="LANTINGHEI SC DEMIBOLD" panose="02000000000000000000" pitchFamily="2" charset="-122"/>
              </a:rPr>
              <a:t>接下来，我们分析了三维剂量的图片尺寸的分析，我们发现病人的三维计量分布都大约在</a:t>
            </a:r>
            <a:r>
              <a:rPr lang="en-US" altLang="zh-CN" sz="1200" b="1" dirty="0">
                <a:solidFill>
                  <a:srgbClr val="595959"/>
                </a:solidFill>
                <a:ea typeface="LANTINGHEI SC DEMIBOLD" panose="02000000000000000000" pitchFamily="2" charset="-122"/>
              </a:rPr>
              <a:t>100x100x100</a:t>
            </a:r>
            <a:r>
              <a:rPr lang="zh-CN" altLang="en-US" sz="1200" b="1" dirty="0">
                <a:solidFill>
                  <a:srgbClr val="595959"/>
                </a:solidFill>
                <a:ea typeface="LANTINGHEI SC DEMIBOLD" panose="02000000000000000000" pitchFamily="2" charset="-122"/>
              </a:rPr>
              <a:t>左右。</a:t>
            </a:r>
            <a:endParaRPr lang="zh-CN" altLang="en-US" dirty="0"/>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5</a:t>
            </a:fld>
            <a:endParaRPr kumimoji="1" lang="zh-CN" altLang="en-US" dirty="0"/>
          </a:p>
        </p:txBody>
      </p:sp>
    </p:spTree>
    <p:extLst>
      <p:ext uri="{BB962C8B-B14F-4D97-AF65-F5344CB8AC3E}">
        <p14:creationId xmlns:p14="http://schemas.microsoft.com/office/powerpoint/2010/main" val="1727453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solidFill>
                  <a:srgbClr val="595959"/>
                </a:solidFill>
                <a:ea typeface="LANTINGHEI SC DEMIBOLD" panose="02000000000000000000" pitchFamily="2" charset="-122"/>
              </a:rPr>
              <a:t>对于病人的勾画图，长和宽都是</a:t>
            </a:r>
            <a:r>
              <a:rPr lang="en-US" altLang="zh-CN" sz="1200" b="1" dirty="0">
                <a:solidFill>
                  <a:srgbClr val="595959"/>
                </a:solidFill>
                <a:ea typeface="LANTINGHEI SC DEMIBOLD" panose="02000000000000000000" pitchFamily="2" charset="-122"/>
              </a:rPr>
              <a:t>512x512</a:t>
            </a:r>
            <a:r>
              <a:rPr lang="zh-CN" altLang="en-US" sz="1200" b="1" dirty="0">
                <a:solidFill>
                  <a:srgbClr val="595959"/>
                </a:solidFill>
                <a:ea typeface="LANTINGHEI SC DEMIBOLD" panose="02000000000000000000" pitchFamily="2" charset="-122"/>
              </a:rPr>
              <a:t>，病人与病人之间的切片数量，也就是图中</a:t>
            </a:r>
            <a:r>
              <a:rPr lang="en-US" altLang="zh-CN" sz="1200" b="1" dirty="0">
                <a:solidFill>
                  <a:srgbClr val="595959"/>
                </a:solidFill>
                <a:ea typeface="LANTINGHEI SC DEMIBOLD" panose="02000000000000000000" pitchFamily="2" charset="-122"/>
              </a:rPr>
              <a:t>x</a:t>
            </a:r>
            <a:r>
              <a:rPr lang="zh-CN" altLang="en-US" sz="1200" b="1" dirty="0">
                <a:solidFill>
                  <a:srgbClr val="595959"/>
                </a:solidFill>
                <a:ea typeface="LANTINGHEI SC DEMIBOLD" panose="02000000000000000000" pitchFamily="2" charset="-122"/>
              </a:rPr>
              <a:t>坐标有蛮大的区别。，所以为了不损失太多精度，也利于计算神经网络的维度，我们在输入算法前是把 勾画图，放射剂量图，</a:t>
            </a:r>
            <a:r>
              <a:rPr lang="en-US" altLang="zh-CN" sz="1200" b="1" dirty="0">
                <a:solidFill>
                  <a:srgbClr val="595959"/>
                </a:solidFill>
                <a:ea typeface="LANTINGHEI SC DEMIBOLD" panose="02000000000000000000" pitchFamily="2" charset="-122"/>
              </a:rPr>
              <a:t>CT</a:t>
            </a:r>
            <a:r>
              <a:rPr lang="zh-CN" altLang="en-US" sz="1200" b="1" dirty="0">
                <a:solidFill>
                  <a:srgbClr val="595959"/>
                </a:solidFill>
                <a:ea typeface="LANTINGHEI SC DEMIBOLD" panose="02000000000000000000" pitchFamily="2" charset="-122"/>
              </a:rPr>
              <a:t>图像统一缩放之</a:t>
            </a:r>
            <a:r>
              <a:rPr lang="en-US" altLang="zh-CN" sz="1200" b="1" dirty="0">
                <a:solidFill>
                  <a:srgbClr val="595959"/>
                </a:solidFill>
                <a:ea typeface="LANTINGHEI SC DEMIBOLD" panose="02000000000000000000" pitchFamily="2" charset="-122"/>
              </a:rPr>
              <a:t>128x128x128</a:t>
            </a:r>
            <a:r>
              <a:rPr lang="zh-CN" altLang="en-US" sz="1200" b="1" dirty="0">
                <a:solidFill>
                  <a:srgbClr val="595959"/>
                </a:solidFill>
                <a:ea typeface="LANTINGHEI SC DEMIBOLD" panose="02000000000000000000" pitchFamily="2" charset="-122"/>
              </a:rPr>
              <a:t>。这样做我们肯定会在勾画图的缩放中损失一定精度，但如果缩放至 </a:t>
            </a:r>
            <a:r>
              <a:rPr lang="en-US" altLang="zh-CN" sz="1200" b="1" dirty="0">
                <a:solidFill>
                  <a:srgbClr val="595959"/>
                </a:solidFill>
                <a:ea typeface="LANTINGHEI SC DEMIBOLD" panose="02000000000000000000" pitchFamily="2" charset="-122"/>
              </a:rPr>
              <a:t>512x512x512</a:t>
            </a:r>
            <a:r>
              <a:rPr lang="zh-CN" altLang="en-US" sz="1200" b="1" dirty="0">
                <a:solidFill>
                  <a:srgbClr val="595959"/>
                </a:solidFill>
                <a:ea typeface="LANTINGHEI SC DEMIBOLD" panose="02000000000000000000" pitchFamily="2" charset="-122"/>
              </a:rPr>
              <a:t>，</a:t>
            </a:r>
            <a:r>
              <a:rPr lang="en-US" altLang="zh-CN" sz="1200" b="1" dirty="0">
                <a:solidFill>
                  <a:srgbClr val="595959"/>
                </a:solidFill>
                <a:ea typeface="LANTINGHEI SC DEMIBOLD" panose="02000000000000000000" pitchFamily="2" charset="-122"/>
              </a:rPr>
              <a:t> </a:t>
            </a:r>
            <a:r>
              <a:rPr lang="zh-CN" altLang="en-US" sz="1200" b="1" dirty="0">
                <a:solidFill>
                  <a:srgbClr val="595959"/>
                </a:solidFill>
                <a:ea typeface="LANTINGHEI SC DEMIBOLD" panose="02000000000000000000" pitchFamily="2" charset="-122"/>
              </a:rPr>
              <a:t>一是训练基本会花上几天时间，二是我们的放射剂量图也会由于缩放产生更多的误差。并且勾画图主要是一些几何形状，在长宽上面的等比缩放我们认为不会丢失太多原有信息</a:t>
            </a:r>
            <a:endParaRPr lang="en-US" altLang="zh-CN" sz="1200" b="1" dirty="0">
              <a:solidFill>
                <a:srgbClr val="595959"/>
              </a:solidFill>
              <a:ea typeface="LANTINGHEI SC DEMIBOLD" panose="02000000000000000000" pitchFamily="2" charset="-122"/>
            </a:endParaRP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6</a:t>
            </a:fld>
            <a:endParaRPr kumimoji="1" lang="zh-CN" altLang="en-US" dirty="0"/>
          </a:p>
        </p:txBody>
      </p:sp>
    </p:spTree>
    <p:extLst>
      <p:ext uri="{BB962C8B-B14F-4D97-AF65-F5344CB8AC3E}">
        <p14:creationId xmlns:p14="http://schemas.microsoft.com/office/powerpoint/2010/main" val="4240550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我们接下来做了放射计量图中剂量点的数据统计，可以看到大部分剂量都是坐落在</a:t>
            </a:r>
            <a:r>
              <a:rPr lang="en-US" altLang="zh-CN" dirty="0"/>
              <a:t>0-2500</a:t>
            </a:r>
            <a:r>
              <a:rPr lang="zh-CN" altLang="en-US" dirty="0"/>
              <a:t>，最大值是</a:t>
            </a:r>
            <a:r>
              <a:rPr lang="en-US" altLang="zh-CN" dirty="0"/>
              <a:t>16384</a:t>
            </a:r>
            <a:r>
              <a:rPr lang="zh-CN" altLang="en-US" dirty="0"/>
              <a:t>，它很明显是一个长尾分布。</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7</a:t>
            </a:fld>
            <a:endParaRPr kumimoji="1" lang="zh-CN" altLang="en-US" dirty="0"/>
          </a:p>
        </p:txBody>
      </p:sp>
    </p:spTree>
    <p:extLst>
      <p:ext uri="{BB962C8B-B14F-4D97-AF65-F5344CB8AC3E}">
        <p14:creationId xmlns:p14="http://schemas.microsoft.com/office/powerpoint/2010/main" val="179609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所以我们由此</a:t>
            </a:r>
            <a:r>
              <a:rPr lang="zh-CN" altLang="en-US" dirty="0"/>
              <a:t>发现了我们面临的主要四个问题，一是</a:t>
            </a:r>
            <a:r>
              <a:rPr lang="en-US" altLang="zh-CN" sz="1200" b="1" dirty="0">
                <a:solidFill>
                  <a:srgbClr val="595959"/>
                </a:solidFill>
                <a:latin typeface="LANTINGHEI SC DEMIBOLD" panose="02000000000000000000" pitchFamily="2" charset="-122"/>
                <a:ea typeface="LANTINGHEI SC DEMIBOLD" panose="02000000000000000000" pitchFamily="2" charset="-122"/>
              </a:rPr>
              <a:t>CT</a:t>
            </a:r>
            <a:r>
              <a:rPr lang="zh-CN" altLang="en-US" sz="1200" b="1" dirty="0">
                <a:solidFill>
                  <a:srgbClr val="595959"/>
                </a:solidFill>
                <a:latin typeface="LANTINGHEI SC DEMIBOLD" panose="02000000000000000000" pitchFamily="2" charset="-122"/>
                <a:ea typeface="LANTINGHEI SC DEMIBOLD" panose="02000000000000000000" pitchFamily="2" charset="-122"/>
              </a:rPr>
              <a:t>图像未经配准，二是给予</a:t>
            </a:r>
            <a:r>
              <a:rPr lang="zh-CN" altLang="en-US" sz="1200" b="1" dirty="0">
                <a:solidFill>
                  <a:srgbClr val="595959"/>
                </a:solidFill>
                <a:ea typeface="LANTINGHEI SC DEMIBOLD" panose="02000000000000000000" pitchFamily="2" charset="-122"/>
              </a:rPr>
              <a:t>的图像有冗余信息，比如我们的数据集中既有全肺又有左肺和右肺，第三是患者三维剂量分布长尾，第四是数据量较少，容易过拟合</a:t>
            </a:r>
            <a:endParaRPr lang="en-US" altLang="zh-CN" sz="1200" b="1" dirty="0">
              <a:solidFill>
                <a:srgbClr val="595959"/>
              </a:solidFill>
              <a:ea typeface="LANTINGHEI SC DEMIBOLD"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595959"/>
              </a:solidFill>
              <a:latin typeface="LANTINGHEI SC DEMIBOLD" panose="02000000000000000000" pitchFamily="2" charset="-122"/>
              <a:ea typeface="LANTINGHEI SC DEMIBOLD" panose="020000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595959"/>
              </a:solidFill>
              <a:latin typeface="LANTINGHEI SC DEMIBOLD" panose="02000000000000000000" pitchFamily="2" charset="-122"/>
              <a:ea typeface="LANTINGHEI SC DEMIBOLD" panose="02000000000000000000" pitchFamily="2" charset="-122"/>
            </a:endParaRP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8</a:t>
            </a:fld>
            <a:endParaRPr kumimoji="1" lang="zh-CN" altLang="en-US" dirty="0"/>
          </a:p>
        </p:txBody>
      </p:sp>
    </p:spTree>
    <p:extLst>
      <p:ext uri="{BB962C8B-B14F-4D97-AF65-F5344CB8AC3E}">
        <p14:creationId xmlns:p14="http://schemas.microsoft.com/office/powerpoint/2010/main" val="44036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我们也由此提出了对应的四个解决方案，我会在接下来逐一介绍他们</a:t>
            </a:r>
          </a:p>
        </p:txBody>
      </p:sp>
      <p:sp>
        <p:nvSpPr>
          <p:cNvPr id="4" name="灯片编号占位符 3"/>
          <p:cNvSpPr>
            <a:spLocks noGrp="1"/>
          </p:cNvSpPr>
          <p:nvPr>
            <p:ph type="sldNum" sz="quarter" idx="5"/>
          </p:nvPr>
        </p:nvSpPr>
        <p:spPr/>
        <p:txBody>
          <a:bodyPr/>
          <a:lstStyle/>
          <a:p>
            <a:fld id="{7939D4AE-00E6-3646-B348-1D73296DE3BE}" type="slidenum">
              <a:rPr kumimoji="1" lang="zh-CN" altLang="en-US" smtClean="0"/>
              <a:t>9</a:t>
            </a:fld>
            <a:endParaRPr kumimoji="1" lang="zh-CN" altLang="en-US" dirty="0"/>
          </a:p>
        </p:txBody>
      </p:sp>
    </p:spTree>
    <p:extLst>
      <p:ext uri="{BB962C8B-B14F-4D97-AF65-F5344CB8AC3E}">
        <p14:creationId xmlns:p14="http://schemas.microsoft.com/office/powerpoint/2010/main" val="31813986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章节（浅色底）">
    <p:bg>
      <p:bgPr>
        <a:solidFill>
          <a:schemeClr val="accent5"/>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i="0">
                <a:solidFill>
                  <a:schemeClr val="tx1">
                    <a:lumMod val="50000"/>
                    <a:lumOff val="50000"/>
                  </a:schemeClr>
                </a:solidFill>
                <a:latin typeface="微软雅黑" panose="020B0503020204020204" pitchFamily="34" charset="-122"/>
              </a:defRPr>
            </a:lvl1pPr>
          </a:lstStyle>
          <a:p>
            <a:endParaRPr kumimoji="1" lang="zh-CN" altLang="en-US" dirty="0"/>
          </a:p>
        </p:txBody>
      </p:sp>
      <p:pic>
        <p:nvPicPr>
          <p:cNvPr id="55" name="图形 5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38044" y="439180"/>
            <a:ext cx="1966990" cy="231798"/>
          </a:xfrm>
          <a:prstGeom prst="rect">
            <a:avLst/>
          </a:prstGeom>
        </p:spPr>
      </p:pic>
      <p:pic>
        <p:nvPicPr>
          <p:cNvPr id="6" name="图片 5" descr="蓝色的灯光&#10;&#10;中度可信度描述已自动生成"/>
          <p:cNvPicPr>
            <a:picLocks noChangeAspect="1"/>
          </p:cNvPicPr>
          <p:nvPr userDrawn="1"/>
        </p:nvPicPr>
        <p:blipFill>
          <a:blip r:embed="rId4"/>
          <a:stretch>
            <a:fillRect/>
          </a:stretch>
        </p:blipFill>
        <p:spPr>
          <a:xfrm>
            <a:off x="5105400" y="0"/>
            <a:ext cx="7086600" cy="6858000"/>
          </a:xfrm>
          <a:prstGeom prst="rect">
            <a:avLst/>
          </a:prstGeom>
        </p:spPr>
      </p:pic>
      <p:sp>
        <p:nvSpPr>
          <p:cNvPr id="12" name="标题 1"/>
          <p:cNvSpPr>
            <a:spLocks noGrp="1"/>
          </p:cNvSpPr>
          <p:nvPr>
            <p:ph type="title" hasCustomPrompt="1"/>
          </p:nvPr>
        </p:nvSpPr>
        <p:spPr>
          <a:xfrm>
            <a:off x="856849" y="3911600"/>
            <a:ext cx="3702451" cy="2334921"/>
          </a:xfrm>
        </p:spPr>
        <p:txBody>
          <a:bodyPr anchor="ctr">
            <a:noAutofit/>
          </a:bodyPr>
          <a:lstStyle>
            <a:lvl1pPr>
              <a:defRPr sz="4400" b="0" i="0">
                <a:solidFill>
                  <a:schemeClr val="accent2"/>
                </a:solidFill>
                <a:latin typeface="LANTINGHEI SC DEMIBOLD" panose="02000000000000000000" pitchFamily="2" charset="-122"/>
                <a:ea typeface="LANTINGHEI SC DEMIBOLD" panose="02000000000000000000" pitchFamily="2" charset="-122"/>
              </a:defRPr>
            </a:lvl1pPr>
          </a:lstStyle>
          <a:p>
            <a:r>
              <a:rPr kumimoji="1" lang="en-US" altLang="zh-CN" dirty="0"/>
              <a:t>01</a:t>
            </a:r>
            <a:br>
              <a:rPr kumimoji="1" lang="en-US" altLang="zh-CN" dirty="0"/>
            </a:br>
            <a:r>
              <a:rPr kumimoji="1" lang="zh-CN" altLang="en-US" dirty="0"/>
              <a:t>标题内容内容</a:t>
            </a:r>
            <a:br>
              <a:rPr kumimoji="1" lang="en-US" altLang="zh-CN" dirty="0"/>
            </a:br>
            <a:r>
              <a:rPr kumimoji="1" lang="zh-CN" altLang="en-US" dirty="0"/>
              <a:t>标题内容</a:t>
            </a:r>
          </a:p>
        </p:txBody>
      </p:sp>
      <p:pic>
        <p:nvPicPr>
          <p:cNvPr id="14" name="图形 1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43401" y="301867"/>
            <a:ext cx="1966990" cy="23179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节（深色底）">
    <p:bg>
      <p:bgPr>
        <a:solidFill>
          <a:schemeClr val="accent2"/>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i="0">
                <a:solidFill>
                  <a:schemeClr val="tx1">
                    <a:lumMod val="50000"/>
                    <a:lumOff val="50000"/>
                  </a:schemeClr>
                </a:solidFill>
                <a:latin typeface="微软雅黑" panose="020B0503020204020204" pitchFamily="34" charset="-122"/>
              </a:defRPr>
            </a:lvl1pPr>
          </a:lstStyle>
          <a:p>
            <a:endParaRPr kumimoji="1" lang="zh-CN" altLang="en-US" dirty="0"/>
          </a:p>
        </p:txBody>
      </p:sp>
      <p:pic>
        <p:nvPicPr>
          <p:cNvPr id="55" name="图形 5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38044" y="439180"/>
            <a:ext cx="1966990" cy="231798"/>
          </a:xfrm>
          <a:prstGeom prst="rect">
            <a:avLst/>
          </a:prstGeom>
        </p:spPr>
      </p:pic>
      <p:pic>
        <p:nvPicPr>
          <p:cNvPr id="6" name="图片 5" descr="蓝色的灯光&#10;&#10;中度可信度描述已自动生成"/>
          <p:cNvPicPr>
            <a:picLocks noChangeAspect="1"/>
          </p:cNvPicPr>
          <p:nvPr userDrawn="1"/>
        </p:nvPicPr>
        <p:blipFill>
          <a:blip r:embed="rId4"/>
          <a:stretch>
            <a:fillRect/>
          </a:stretch>
        </p:blipFill>
        <p:spPr>
          <a:xfrm>
            <a:off x="5105400" y="0"/>
            <a:ext cx="7086600" cy="6858000"/>
          </a:xfrm>
          <a:prstGeom prst="rect">
            <a:avLst/>
          </a:prstGeom>
        </p:spPr>
      </p:pic>
      <p:sp>
        <p:nvSpPr>
          <p:cNvPr id="12" name="标题 1"/>
          <p:cNvSpPr>
            <a:spLocks noGrp="1"/>
          </p:cNvSpPr>
          <p:nvPr>
            <p:ph type="title" hasCustomPrompt="1"/>
          </p:nvPr>
        </p:nvSpPr>
        <p:spPr>
          <a:xfrm>
            <a:off x="856849" y="3911600"/>
            <a:ext cx="3702451" cy="2334921"/>
          </a:xfrm>
        </p:spPr>
        <p:txBody>
          <a:bodyPr anchor="ctr">
            <a:noAutofit/>
          </a:bodyPr>
          <a:lstStyle>
            <a:lvl1pPr>
              <a:defRPr sz="4400" b="0" i="0">
                <a:solidFill>
                  <a:schemeClr val="bg1"/>
                </a:solidFill>
                <a:latin typeface="LANTINGHEI SC DEMIBOLD" panose="02000000000000000000" pitchFamily="2" charset="-122"/>
                <a:ea typeface="LANTINGHEI SC DEMIBOLD" panose="02000000000000000000" pitchFamily="2" charset="-122"/>
              </a:defRPr>
            </a:lvl1pPr>
          </a:lstStyle>
          <a:p>
            <a:r>
              <a:rPr kumimoji="1" lang="en-US" altLang="zh-CN" dirty="0"/>
              <a:t>01</a:t>
            </a:r>
            <a:br>
              <a:rPr kumimoji="1" lang="en-US" altLang="zh-CN" dirty="0"/>
            </a:br>
            <a:r>
              <a:rPr kumimoji="1" lang="zh-CN" altLang="en-US" dirty="0"/>
              <a:t>标题内容内容</a:t>
            </a:r>
            <a:br>
              <a:rPr kumimoji="1" lang="en-US" altLang="zh-CN" dirty="0"/>
            </a:br>
            <a:r>
              <a:rPr kumimoji="1" lang="zh-CN" altLang="en-US" dirty="0"/>
              <a:t>标题内容</a:t>
            </a:r>
          </a:p>
        </p:txBody>
      </p:sp>
      <p:pic>
        <p:nvPicPr>
          <p:cNvPr id="14" name="图形 1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43401" y="301867"/>
            <a:ext cx="1966990" cy="23179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浅色底）">
    <p:bg>
      <p:bgPr>
        <a:solidFill>
          <a:srgbClr val="EEF4FA"/>
        </a:solidFill>
        <a:effectLst/>
      </p:bgPr>
    </p:bg>
    <p:spTree>
      <p:nvGrpSpPr>
        <p:cNvPr id="1" name=""/>
        <p:cNvGrpSpPr/>
        <p:nvPr/>
      </p:nvGrpSpPr>
      <p:grpSpPr>
        <a:xfrm>
          <a:off x="0" y="0"/>
          <a:ext cx="0" cy="0"/>
          <a:chOff x="0" y="0"/>
          <a:chExt cx="0" cy="0"/>
        </a:xfrm>
      </p:grpSpPr>
      <p:pic>
        <p:nvPicPr>
          <p:cNvPr id="14" name="图片 13" descr="蓝色的背景&#10;&#10;中度可信度描述已自动生成"/>
          <p:cNvPicPr>
            <a:picLocks noChangeAspect="1"/>
          </p:cNvPicPr>
          <p:nvPr userDrawn="1"/>
        </p:nvPicPr>
        <p:blipFill rotWithShape="1">
          <a:blip r:embed="rId2"/>
          <a:srcRect t="21573" b="-1893"/>
          <a:stretch>
            <a:fillRect/>
          </a:stretch>
        </p:blipFill>
        <p:spPr>
          <a:xfrm>
            <a:off x="0" y="0"/>
            <a:ext cx="12192000" cy="1836000"/>
          </a:xfrm>
          <a:prstGeom prst="rect">
            <a:avLst/>
          </a:prstGeom>
        </p:spPr>
      </p:pic>
      <p:sp>
        <p:nvSpPr>
          <p:cNvPr id="3" name="页脚占位符 2"/>
          <p:cNvSpPr>
            <a:spLocks noGrp="1"/>
          </p:cNvSpPr>
          <p:nvPr>
            <p:ph type="ftr" sz="quarter" idx="10"/>
          </p:nvPr>
        </p:nvSpPr>
        <p:spPr/>
        <p:txBody>
          <a:bodyPr/>
          <a:lstStyle>
            <a:lvl1pPr>
              <a:defRPr b="0" i="0">
                <a:solidFill>
                  <a:schemeClr val="tx1">
                    <a:lumMod val="50000"/>
                    <a:lumOff val="50000"/>
                  </a:schemeClr>
                </a:solidFill>
                <a:latin typeface="微软雅黑" panose="020B0503020204020204" pitchFamily="34" charset="-122"/>
              </a:defRPr>
            </a:lvl1pPr>
          </a:lstStyle>
          <a:p>
            <a:endParaRPr kumimoji="1" lang="zh-CN" altLang="en-US" dirty="0"/>
          </a:p>
        </p:txBody>
      </p:sp>
      <p:sp>
        <p:nvSpPr>
          <p:cNvPr id="4" name="标题 1"/>
          <p:cNvSpPr>
            <a:spLocks noGrp="1"/>
          </p:cNvSpPr>
          <p:nvPr>
            <p:ph type="title" hasCustomPrompt="1"/>
          </p:nvPr>
        </p:nvSpPr>
        <p:spPr>
          <a:xfrm>
            <a:off x="1438728" y="533665"/>
            <a:ext cx="6609258" cy="823865"/>
          </a:xfrm>
        </p:spPr>
        <p:txBody>
          <a:bodyPr anchor="ctr">
            <a:noAutofit/>
          </a:bodyPr>
          <a:lstStyle>
            <a:lvl1pPr>
              <a:defRPr sz="2800" b="0" i="0">
                <a:solidFill>
                  <a:schemeClr val="bg1"/>
                </a:solidFill>
                <a:latin typeface="LANTINGHEI SC DEMIBOLD" panose="02000000000000000000" pitchFamily="2" charset="-122"/>
                <a:ea typeface="LANTINGHEI SC DEMIBOLD" panose="02000000000000000000" pitchFamily="2" charset="-122"/>
              </a:defRPr>
            </a:lvl1pPr>
          </a:lstStyle>
          <a:p>
            <a:r>
              <a:rPr kumimoji="1" lang="zh-CN" altLang="en-US" dirty="0"/>
              <a:t>请在此输入标题内容</a:t>
            </a:r>
          </a:p>
        </p:txBody>
      </p:sp>
      <p:pic>
        <p:nvPicPr>
          <p:cNvPr id="18" name="图片 17" descr="背景图案&#10;&#10;描述已自动生成"/>
          <p:cNvPicPr>
            <a:picLocks noChangeAspect="1"/>
          </p:cNvPicPr>
          <p:nvPr userDrawn="1"/>
        </p:nvPicPr>
        <p:blipFill>
          <a:blip r:embed="rId3"/>
          <a:stretch>
            <a:fillRect/>
          </a:stretch>
        </p:blipFill>
        <p:spPr>
          <a:xfrm>
            <a:off x="807772" y="804628"/>
            <a:ext cx="556260" cy="281940"/>
          </a:xfrm>
          <a:prstGeom prst="rect">
            <a:avLst/>
          </a:prstGeom>
        </p:spPr>
      </p:pic>
      <p:pic>
        <p:nvPicPr>
          <p:cNvPr id="19" name="图形 1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43401" y="301867"/>
            <a:ext cx="1966990" cy="23179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深色底）">
    <p:bg>
      <p:bgPr>
        <a:solidFill>
          <a:schemeClr val="accent2"/>
        </a:solidFill>
        <a:effectLst/>
      </p:bgPr>
    </p:bg>
    <p:spTree>
      <p:nvGrpSpPr>
        <p:cNvPr id="1" name=""/>
        <p:cNvGrpSpPr/>
        <p:nvPr/>
      </p:nvGrpSpPr>
      <p:grpSpPr>
        <a:xfrm>
          <a:off x="0" y="0"/>
          <a:ext cx="0" cy="0"/>
          <a:chOff x="0" y="0"/>
          <a:chExt cx="0" cy="0"/>
        </a:xfrm>
      </p:grpSpPr>
      <p:pic>
        <p:nvPicPr>
          <p:cNvPr id="14" name="图片 13" descr="蓝色的背景&#10;&#10;中度可信度描述已自动生成"/>
          <p:cNvPicPr>
            <a:picLocks noChangeAspect="1"/>
          </p:cNvPicPr>
          <p:nvPr userDrawn="1"/>
        </p:nvPicPr>
        <p:blipFill rotWithShape="1">
          <a:blip r:embed="rId2"/>
          <a:srcRect t="21573" b="-1893"/>
          <a:stretch>
            <a:fillRect/>
          </a:stretch>
        </p:blipFill>
        <p:spPr>
          <a:xfrm>
            <a:off x="0" y="0"/>
            <a:ext cx="12192000" cy="1836000"/>
          </a:xfrm>
          <a:prstGeom prst="rect">
            <a:avLst/>
          </a:prstGeom>
        </p:spPr>
      </p:pic>
      <p:sp>
        <p:nvSpPr>
          <p:cNvPr id="3" name="页脚占位符 2"/>
          <p:cNvSpPr>
            <a:spLocks noGrp="1"/>
          </p:cNvSpPr>
          <p:nvPr>
            <p:ph type="ftr" sz="quarter" idx="10"/>
          </p:nvPr>
        </p:nvSpPr>
        <p:spPr/>
        <p:txBody>
          <a:bodyPr/>
          <a:lstStyle>
            <a:lvl1pPr>
              <a:defRPr b="0" i="0">
                <a:solidFill>
                  <a:schemeClr val="tx1">
                    <a:lumMod val="50000"/>
                    <a:lumOff val="50000"/>
                  </a:schemeClr>
                </a:solidFill>
                <a:latin typeface="微软雅黑" panose="020B0503020204020204" pitchFamily="34" charset="-122"/>
              </a:defRPr>
            </a:lvl1pPr>
          </a:lstStyle>
          <a:p>
            <a:endParaRPr kumimoji="1" lang="zh-CN" altLang="en-US" dirty="0"/>
          </a:p>
        </p:txBody>
      </p:sp>
      <p:sp>
        <p:nvSpPr>
          <p:cNvPr id="4" name="标题 1"/>
          <p:cNvSpPr>
            <a:spLocks noGrp="1"/>
          </p:cNvSpPr>
          <p:nvPr>
            <p:ph type="title" hasCustomPrompt="1"/>
          </p:nvPr>
        </p:nvSpPr>
        <p:spPr>
          <a:xfrm>
            <a:off x="1438728" y="533665"/>
            <a:ext cx="6609258" cy="823865"/>
          </a:xfrm>
        </p:spPr>
        <p:txBody>
          <a:bodyPr anchor="ctr">
            <a:noAutofit/>
          </a:bodyPr>
          <a:lstStyle>
            <a:lvl1pPr>
              <a:defRPr sz="2800" b="0" i="0">
                <a:solidFill>
                  <a:schemeClr val="bg1"/>
                </a:solidFill>
                <a:latin typeface="LANTINGHEI SC DEMIBOLD" panose="02000000000000000000" pitchFamily="2" charset="-122"/>
                <a:ea typeface="LANTINGHEI SC DEMIBOLD" panose="02000000000000000000" pitchFamily="2" charset="-122"/>
              </a:defRPr>
            </a:lvl1pPr>
          </a:lstStyle>
          <a:p>
            <a:r>
              <a:rPr kumimoji="1" lang="zh-CN" altLang="en-US" dirty="0"/>
              <a:t>请在此输入标题内容</a:t>
            </a:r>
          </a:p>
        </p:txBody>
      </p:sp>
      <p:pic>
        <p:nvPicPr>
          <p:cNvPr id="18" name="图片 17" descr="背景图案&#10;&#10;描述已自动生成"/>
          <p:cNvPicPr>
            <a:picLocks noChangeAspect="1"/>
          </p:cNvPicPr>
          <p:nvPr userDrawn="1"/>
        </p:nvPicPr>
        <p:blipFill>
          <a:blip r:embed="rId3"/>
          <a:stretch>
            <a:fillRect/>
          </a:stretch>
        </p:blipFill>
        <p:spPr>
          <a:xfrm>
            <a:off x="807772" y="804628"/>
            <a:ext cx="556260" cy="281940"/>
          </a:xfrm>
          <a:prstGeom prst="rect">
            <a:avLst/>
          </a:prstGeom>
        </p:spPr>
      </p:pic>
      <p:pic>
        <p:nvPicPr>
          <p:cNvPr id="19" name="图形 1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43401" y="301867"/>
            <a:ext cx="1966990" cy="231798"/>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标题（浅色底）">
    <p:bg>
      <p:bgPr>
        <a:solidFill>
          <a:srgbClr val="EEF4FA"/>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rcRect/>
          <a:stretch>
            <a:fillRect/>
          </a:stretch>
        </p:blipFill>
        <p:spPr>
          <a:xfrm>
            <a:off x="9768840" y="0"/>
            <a:ext cx="2423160" cy="6858000"/>
          </a:xfrm>
          <a:prstGeom prst="rect">
            <a:avLst/>
          </a:prstGeom>
        </p:spPr>
      </p:pic>
      <p:sp>
        <p:nvSpPr>
          <p:cNvPr id="3" name="页脚占位符 2"/>
          <p:cNvSpPr>
            <a:spLocks noGrp="1"/>
          </p:cNvSpPr>
          <p:nvPr>
            <p:ph type="ftr" sz="quarter" idx="10"/>
          </p:nvPr>
        </p:nvSpPr>
        <p:spPr/>
        <p:txBody>
          <a:bodyPr/>
          <a:lstStyle>
            <a:lvl1pPr>
              <a:defRPr b="0" i="0">
                <a:solidFill>
                  <a:schemeClr val="tx1">
                    <a:lumMod val="50000"/>
                    <a:lumOff val="50000"/>
                  </a:schemeClr>
                </a:solidFill>
                <a:latin typeface="微软雅黑" panose="020B0503020204020204" pitchFamily="34" charset="-122"/>
              </a:defRPr>
            </a:lvl1pPr>
          </a:lstStyle>
          <a:p>
            <a:endParaRPr kumimoji="1" lang="zh-CN" altLang="en-US" dirty="0"/>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401" y="301867"/>
            <a:ext cx="1966990" cy="231798"/>
          </a:xfrm>
          <a:prstGeom prst="rect">
            <a:avLst/>
          </a:prstGeom>
        </p:spPr>
      </p:pic>
      <p:sp>
        <p:nvSpPr>
          <p:cNvPr id="11" name="标题 1"/>
          <p:cNvSpPr>
            <a:spLocks noGrp="1"/>
          </p:cNvSpPr>
          <p:nvPr>
            <p:ph type="title" hasCustomPrompt="1"/>
          </p:nvPr>
        </p:nvSpPr>
        <p:spPr>
          <a:xfrm>
            <a:off x="698101" y="103645"/>
            <a:ext cx="9207200" cy="648691"/>
          </a:xfrm>
        </p:spPr>
        <p:txBody>
          <a:bodyPr anchor="ctr">
            <a:normAutofit/>
          </a:bodyPr>
          <a:lstStyle>
            <a:lvl1pPr>
              <a:defRPr sz="2800" b="0" i="0">
                <a:solidFill>
                  <a:schemeClr val="tx1"/>
                </a:solidFill>
                <a:latin typeface="LANTINGHEI SC DEMIBOLD" panose="02000000000000000000" pitchFamily="2" charset="-122"/>
                <a:ea typeface="LANTINGHEI SC DEMIBOLD" panose="02000000000000000000" pitchFamily="2" charset="-122"/>
              </a:defRPr>
            </a:lvl1pPr>
          </a:lstStyle>
          <a:p>
            <a:r>
              <a:rPr kumimoji="1" lang="zh-CN" altLang="en-US" dirty="0"/>
              <a:t>章节主标题</a:t>
            </a:r>
          </a:p>
        </p:txBody>
      </p:sp>
      <p:pic>
        <p:nvPicPr>
          <p:cNvPr id="12" name="图片 11" descr="背景图案&#10;&#10;描述已自动生成"/>
          <p:cNvPicPr>
            <a:picLocks noChangeAspect="1"/>
          </p:cNvPicPr>
          <p:nvPr userDrawn="1"/>
        </p:nvPicPr>
        <p:blipFill>
          <a:blip r:embed="rId5"/>
          <a:stretch>
            <a:fillRect/>
          </a:stretch>
        </p:blipFill>
        <p:spPr>
          <a:xfrm>
            <a:off x="156339" y="286692"/>
            <a:ext cx="463550" cy="23495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标题（深色底）">
    <p:bg>
      <p:bgPr>
        <a:solidFill>
          <a:schemeClr val="accent2"/>
        </a:solid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rcRect/>
          <a:stretch>
            <a:fillRect/>
          </a:stretch>
        </p:blipFill>
        <p:spPr>
          <a:xfrm>
            <a:off x="9768840" y="0"/>
            <a:ext cx="2423160" cy="6858000"/>
          </a:xfrm>
          <a:prstGeom prst="rect">
            <a:avLst/>
          </a:prstGeom>
        </p:spPr>
      </p:pic>
      <p:sp>
        <p:nvSpPr>
          <p:cNvPr id="3" name="页脚占位符 2"/>
          <p:cNvSpPr>
            <a:spLocks noGrp="1"/>
          </p:cNvSpPr>
          <p:nvPr>
            <p:ph type="ftr" sz="quarter" idx="10"/>
          </p:nvPr>
        </p:nvSpPr>
        <p:spPr/>
        <p:txBody>
          <a:bodyPr/>
          <a:lstStyle>
            <a:lvl1pPr>
              <a:defRPr b="0" i="0">
                <a:solidFill>
                  <a:schemeClr val="tx1">
                    <a:lumMod val="50000"/>
                    <a:lumOff val="50000"/>
                  </a:schemeClr>
                </a:solidFill>
                <a:latin typeface="微软雅黑" panose="020B0503020204020204" pitchFamily="34" charset="-122"/>
              </a:defRPr>
            </a:lvl1pPr>
          </a:lstStyle>
          <a:p>
            <a:endParaRPr kumimoji="1" lang="zh-CN" altLang="en-US" dirty="0"/>
          </a:p>
        </p:txBody>
      </p:sp>
      <p:pic>
        <p:nvPicPr>
          <p:cNvPr id="10" name="图形 9"/>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401" y="301867"/>
            <a:ext cx="1966990" cy="231798"/>
          </a:xfrm>
          <a:prstGeom prst="rect">
            <a:avLst/>
          </a:prstGeom>
        </p:spPr>
      </p:pic>
      <p:sp>
        <p:nvSpPr>
          <p:cNvPr id="11" name="标题 1"/>
          <p:cNvSpPr>
            <a:spLocks noGrp="1"/>
          </p:cNvSpPr>
          <p:nvPr>
            <p:ph type="title" hasCustomPrompt="1"/>
          </p:nvPr>
        </p:nvSpPr>
        <p:spPr>
          <a:xfrm>
            <a:off x="698101" y="103645"/>
            <a:ext cx="9207200" cy="648691"/>
          </a:xfrm>
        </p:spPr>
        <p:txBody>
          <a:bodyPr anchor="ctr">
            <a:normAutofit/>
          </a:bodyPr>
          <a:lstStyle>
            <a:lvl1pPr>
              <a:defRPr sz="2800" b="0" i="0">
                <a:solidFill>
                  <a:schemeClr val="bg1"/>
                </a:solidFill>
                <a:latin typeface="LANTINGHEI SC DEMIBOLD" panose="02000000000000000000" pitchFamily="2" charset="-122"/>
                <a:ea typeface="LANTINGHEI SC DEMIBOLD" panose="02000000000000000000" pitchFamily="2" charset="-122"/>
              </a:defRPr>
            </a:lvl1pPr>
          </a:lstStyle>
          <a:p>
            <a:r>
              <a:rPr kumimoji="1" lang="zh-CN" altLang="en-US" dirty="0"/>
              <a:t>章节主标题</a:t>
            </a:r>
          </a:p>
        </p:txBody>
      </p:sp>
      <p:pic>
        <p:nvPicPr>
          <p:cNvPr id="12" name="图片 11" descr="背景图案&#10;&#10;描述已自动生成"/>
          <p:cNvPicPr>
            <a:picLocks noChangeAspect="1"/>
          </p:cNvPicPr>
          <p:nvPr userDrawn="1"/>
        </p:nvPicPr>
        <p:blipFill>
          <a:blip r:embed="rId5"/>
          <a:stretch>
            <a:fillRect/>
          </a:stretch>
        </p:blipFill>
        <p:spPr>
          <a:xfrm>
            <a:off x="156339" y="286692"/>
            <a:ext cx="463550" cy="23495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页（浅色底）">
    <p:bg>
      <p:bgPr>
        <a:solidFill>
          <a:srgbClr val="EEF4FA"/>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i="0">
                <a:solidFill>
                  <a:schemeClr val="tx1">
                    <a:lumMod val="50000"/>
                    <a:lumOff val="50000"/>
                  </a:schemeClr>
                </a:solidFill>
                <a:latin typeface="微软雅黑" panose="020B0503020204020204" pitchFamily="34" charset="-122"/>
              </a:defRPr>
            </a:lvl1pPr>
          </a:lstStyle>
          <a:p>
            <a:endParaRPr kumimoji="1" lang="zh-CN" altLang="en-US" dirty="0"/>
          </a:p>
        </p:txBody>
      </p:sp>
      <p:sp>
        <p:nvSpPr>
          <p:cNvPr id="4" name="标题 1"/>
          <p:cNvSpPr>
            <a:spLocks noGrp="1"/>
          </p:cNvSpPr>
          <p:nvPr>
            <p:ph type="title" hasCustomPrompt="1"/>
          </p:nvPr>
        </p:nvSpPr>
        <p:spPr>
          <a:xfrm>
            <a:off x="698101" y="103645"/>
            <a:ext cx="9207200" cy="648691"/>
          </a:xfrm>
        </p:spPr>
        <p:txBody>
          <a:bodyPr anchor="ctr">
            <a:normAutofit/>
          </a:bodyPr>
          <a:lstStyle>
            <a:lvl1pPr>
              <a:defRPr sz="2800" b="0" i="0">
                <a:solidFill>
                  <a:schemeClr val="tx1"/>
                </a:solidFill>
                <a:latin typeface="LANTINGHEI SC DEMIBOLD" panose="02000000000000000000" pitchFamily="2" charset="-122"/>
                <a:ea typeface="LANTINGHEI SC DEMIBOLD" panose="02000000000000000000" pitchFamily="2" charset="-122"/>
              </a:defRPr>
            </a:lvl1pPr>
          </a:lstStyle>
          <a:p>
            <a:r>
              <a:rPr kumimoji="1" lang="zh-CN" altLang="en-US" dirty="0"/>
              <a:t>正文标题</a:t>
            </a:r>
          </a:p>
        </p:txBody>
      </p:sp>
      <p:pic>
        <p:nvPicPr>
          <p:cNvPr id="9" name="图形 8"/>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43401" y="312092"/>
            <a:ext cx="1966990" cy="231798"/>
          </a:xfrm>
          <a:prstGeom prst="rect">
            <a:avLst/>
          </a:prstGeom>
        </p:spPr>
      </p:pic>
      <p:pic>
        <p:nvPicPr>
          <p:cNvPr id="10" name="图片 9" descr="背景图案&#10;&#10;描述已自动生成"/>
          <p:cNvPicPr>
            <a:picLocks noChangeAspect="1"/>
          </p:cNvPicPr>
          <p:nvPr userDrawn="1"/>
        </p:nvPicPr>
        <p:blipFill>
          <a:blip r:embed="rId4"/>
          <a:stretch>
            <a:fillRect/>
          </a:stretch>
        </p:blipFill>
        <p:spPr>
          <a:xfrm>
            <a:off x="156339" y="286692"/>
            <a:ext cx="463550" cy="23495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深色底）">
    <p:bg>
      <p:bgPr>
        <a:solidFill>
          <a:schemeClr val="accent2"/>
        </a:solidFill>
        <a:effectLst/>
      </p:bgPr>
    </p:bg>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lvl1pPr>
              <a:defRPr b="0" i="0">
                <a:solidFill>
                  <a:schemeClr val="bg1">
                    <a:alpha val="50000"/>
                  </a:schemeClr>
                </a:solidFill>
                <a:latin typeface="微软雅黑" panose="020B0503020204020204" pitchFamily="34" charset="-122"/>
              </a:defRPr>
            </a:lvl1pPr>
          </a:lstStyle>
          <a:p>
            <a:endParaRPr kumimoji="1" lang="zh-CN" altLang="en-US" dirty="0"/>
          </a:p>
        </p:txBody>
      </p:sp>
      <p:pic>
        <p:nvPicPr>
          <p:cNvPr id="7" name="图形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43401" y="312092"/>
            <a:ext cx="1966990" cy="231798"/>
          </a:xfrm>
          <a:prstGeom prst="rect">
            <a:avLst/>
          </a:prstGeom>
        </p:spPr>
      </p:pic>
      <p:sp>
        <p:nvSpPr>
          <p:cNvPr id="8" name="标题 1"/>
          <p:cNvSpPr>
            <a:spLocks noGrp="1"/>
          </p:cNvSpPr>
          <p:nvPr>
            <p:ph type="title" hasCustomPrompt="1"/>
          </p:nvPr>
        </p:nvSpPr>
        <p:spPr>
          <a:xfrm>
            <a:off x="698101" y="103645"/>
            <a:ext cx="9207200" cy="648691"/>
          </a:xfrm>
        </p:spPr>
        <p:txBody>
          <a:bodyPr anchor="ctr">
            <a:normAutofit/>
          </a:bodyPr>
          <a:lstStyle>
            <a:lvl1pPr>
              <a:defRPr sz="2800" b="0" i="0">
                <a:solidFill>
                  <a:schemeClr val="bg1"/>
                </a:solidFill>
                <a:latin typeface="LANTINGHEI SC DEMIBOLD" panose="02000000000000000000" pitchFamily="2" charset="-122"/>
                <a:ea typeface="LANTINGHEI SC DEMIBOLD" panose="02000000000000000000" pitchFamily="2" charset="-122"/>
              </a:defRPr>
            </a:lvl1pPr>
          </a:lstStyle>
          <a:p>
            <a:r>
              <a:rPr kumimoji="1" lang="zh-CN" altLang="en-US" dirty="0"/>
              <a:t>正文标题</a:t>
            </a:r>
          </a:p>
        </p:txBody>
      </p:sp>
      <p:pic>
        <p:nvPicPr>
          <p:cNvPr id="10" name="图片 9" descr="背景图案&#10;&#10;描述已自动生成"/>
          <p:cNvPicPr>
            <a:picLocks noChangeAspect="1"/>
          </p:cNvPicPr>
          <p:nvPr userDrawn="1"/>
        </p:nvPicPr>
        <p:blipFill>
          <a:blip r:embed="rId4"/>
          <a:stretch>
            <a:fillRect/>
          </a:stretch>
        </p:blipFill>
        <p:spPr>
          <a:xfrm>
            <a:off x="156339" y="286692"/>
            <a:ext cx="463550" cy="23495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主视觉背景">
    <p:spTree>
      <p:nvGrpSpPr>
        <p:cNvPr id="1" name=""/>
        <p:cNvGrpSpPr/>
        <p:nvPr/>
      </p:nvGrpSpPr>
      <p:grpSpPr>
        <a:xfrm>
          <a:off x="0" y="0"/>
          <a:ext cx="0" cy="0"/>
          <a:chOff x="0" y="0"/>
          <a:chExt cx="0" cy="0"/>
        </a:xfrm>
      </p:grpSpPr>
      <p:pic>
        <p:nvPicPr>
          <p:cNvPr id="3" name="图片 2" descr="蓝色的灯光&#10;&#10;中度可信度描述已自动生成"/>
          <p:cNvPicPr>
            <a:picLocks noChangeAspect="1"/>
          </p:cNvPicPr>
          <p:nvPr userDrawn="1"/>
        </p:nvPicPr>
        <p:blipFill rotWithShape="1">
          <a:blip r:embed="rId2"/>
          <a:srcRect t="-5467" r="5140" b="5467"/>
          <a:stretch>
            <a:fillRect/>
          </a:stretch>
        </p:blipFill>
        <p:spPr>
          <a:xfrm>
            <a:off x="0" y="-396000"/>
            <a:ext cx="12204000" cy="724145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0452" y="3153508"/>
            <a:ext cx="10515600" cy="688669"/>
          </a:xfrm>
          <a:prstGeom prst="rect">
            <a:avLst/>
          </a:prstGeom>
        </p:spPr>
        <p:txBody>
          <a:bodyPr vert="horz" lIns="91440" tIns="45720" rIns="91440" bIns="45720" rtlCol="0" anchor="ctr">
            <a:normAutofit/>
          </a:bodyPr>
          <a:lstStyle/>
          <a:p>
            <a:r>
              <a:rPr kumimoji="1" lang="zh-CN" altLang="en-US" dirty="0"/>
              <a:t>腾讯医疗健康</a:t>
            </a:r>
            <a:r>
              <a:rPr kumimoji="1" lang="en-US" altLang="zh-CN" dirty="0"/>
              <a:t>PPT</a:t>
            </a:r>
            <a:r>
              <a:rPr kumimoji="1" lang="zh-CN" altLang="en-US" dirty="0"/>
              <a:t>模板</a:t>
            </a:r>
          </a:p>
        </p:txBody>
      </p:sp>
      <p:sp>
        <p:nvSpPr>
          <p:cNvPr id="3" name="文本占位符 2"/>
          <p:cNvSpPr>
            <a:spLocks noGrp="1"/>
          </p:cNvSpPr>
          <p:nvPr>
            <p:ph type="body" idx="1"/>
          </p:nvPr>
        </p:nvSpPr>
        <p:spPr>
          <a:xfrm>
            <a:off x="470452" y="3856866"/>
            <a:ext cx="10515600" cy="476595"/>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1" lang="en-US" altLang="zh-CN" dirty="0"/>
              <a:t>2021“</a:t>
            </a:r>
            <a:r>
              <a:rPr kumimoji="1" lang="zh-CN" altLang="en-US" dirty="0"/>
              <a:t>觅影”医学人工智能算法大赛</a:t>
            </a:r>
            <a:r>
              <a:rPr kumimoji="1" lang="en-US" altLang="zh-CN" dirty="0"/>
              <a:t>PPT</a:t>
            </a:r>
            <a:r>
              <a:rPr kumimoji="1" lang="zh-CN" altLang="en-US" dirty="0"/>
              <a:t>模板</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a:xfrm>
            <a:off x="11402290" y="6356350"/>
            <a:ext cx="508101" cy="365125"/>
          </a:xfrm>
          <a:prstGeom prst="rect">
            <a:avLst/>
          </a:prstGeom>
        </p:spPr>
        <p:txBody>
          <a:bodyPr vert="horz" lIns="91440" tIns="45720" rIns="91440" bIns="45720" rtlCol="0" anchor="ctr"/>
          <a:lstStyle>
            <a:lvl1pPr algn="r">
              <a:defRPr sz="1200" b="0" i="0">
                <a:solidFill>
                  <a:schemeClr val="bg1"/>
                </a:solidFill>
                <a:latin typeface="微软雅黑" panose="020B0503020204020204" pitchFamily="34" charset="-122"/>
              </a:defRPr>
            </a:lvl1pPr>
          </a:lstStyle>
          <a:p>
            <a:r>
              <a:rPr kumimoji="1" lang="en-US" altLang="zh-CN" dirty="0"/>
              <a:t>01</a:t>
            </a:r>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p:txStyles>
    <p:title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p:titleStyle>
    <p:bodyStyle>
      <a:lvl1pPr marL="0" marR="0" indent="0" algn="l" defTabSz="914400" rtl="0" eaLnBrk="1" fontAlgn="auto" latinLnBrk="0" hangingPunct="1">
        <a:lnSpc>
          <a:spcPct val="90000"/>
        </a:lnSpc>
        <a:spcBef>
          <a:spcPts val="1000"/>
        </a:spcBef>
        <a:spcAft>
          <a:spcPts val="0"/>
        </a:spcAft>
        <a:buClrTx/>
        <a:buSzTx/>
        <a:buFontTx/>
        <a:buNone/>
        <a:defRPr sz="2800" b="0" i="0" kern="1200">
          <a:solidFill>
            <a:srgbClr val="00DB83"/>
          </a:solidFill>
          <a:latin typeface="微软雅黑" panose="020B0503020204020204" pitchFamily="34" charset="-122"/>
          <a:ea typeface="+mn-ea"/>
          <a:cs typeface="Grantha Sangam MN"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07/978-3-319-46723-8_49"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07/978-3-319-46723-8_49"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22013" y="1700950"/>
            <a:ext cx="7296077" cy="2585323"/>
          </a:xfrm>
          <a:prstGeom prst="rect">
            <a:avLst/>
          </a:prstGeom>
          <a:noFill/>
        </p:spPr>
        <p:txBody>
          <a:bodyPr wrap="square" rtlCol="0">
            <a:spAutoFit/>
          </a:bodyPr>
          <a:lstStyle/>
          <a:p>
            <a:r>
              <a:rPr lang="en-US" altLang="zh-CN" sz="5400" b="1" dirty="0">
                <a:solidFill>
                  <a:schemeClr val="bg1"/>
                </a:solidFill>
                <a:latin typeface="LANTINGHEI SC DEMIBOLD" panose="02000000000000000000" pitchFamily="2" charset="-122"/>
                <a:ea typeface="LANTINGHEI SC DEMIBOLD" panose="02000000000000000000" pitchFamily="2" charset="-122"/>
              </a:rPr>
              <a:t>2021“</a:t>
            </a:r>
            <a:r>
              <a:rPr lang="zh-CN" altLang="en-US" sz="5400" b="1" dirty="0">
                <a:solidFill>
                  <a:schemeClr val="bg1"/>
                </a:solidFill>
                <a:latin typeface="LANTINGHEI SC DEMIBOLD" panose="02000000000000000000" pitchFamily="2" charset="-122"/>
                <a:ea typeface="LANTINGHEI SC DEMIBOLD" panose="02000000000000000000" pitchFamily="2" charset="-122"/>
              </a:rPr>
              <a:t>觅影”</a:t>
            </a:r>
            <a:endParaRPr lang="en-US" altLang="zh-CN" sz="5400" b="1" dirty="0">
              <a:solidFill>
                <a:schemeClr val="bg1"/>
              </a:solidFill>
              <a:latin typeface="LANTINGHEI SC DEMIBOLD" panose="02000000000000000000" pitchFamily="2" charset="-122"/>
              <a:ea typeface="LANTINGHEI SC DEMIBOLD" panose="02000000000000000000" pitchFamily="2" charset="-122"/>
            </a:endParaRPr>
          </a:p>
          <a:p>
            <a:r>
              <a:rPr lang="zh-CN" altLang="en-US" sz="5400" b="1" dirty="0">
                <a:solidFill>
                  <a:schemeClr val="bg1"/>
                </a:solidFill>
                <a:latin typeface="LANTINGHEI SC DEMIBOLD" panose="02000000000000000000" pitchFamily="2" charset="-122"/>
                <a:ea typeface="LANTINGHEI SC DEMIBOLD" panose="02000000000000000000" pitchFamily="2" charset="-122"/>
              </a:rPr>
              <a:t>医学人工智能算法大赛</a:t>
            </a:r>
            <a:endParaRPr lang="en-US" altLang="zh-CN" sz="5400" b="1" dirty="0">
              <a:solidFill>
                <a:schemeClr val="bg1"/>
              </a:solidFill>
              <a:latin typeface="LANTINGHEI SC DEMIBOLD" panose="02000000000000000000" pitchFamily="2" charset="-122"/>
              <a:ea typeface="LANTINGHEI SC DEMIBOLD" panose="02000000000000000000" pitchFamily="2" charset="-122"/>
            </a:endParaRPr>
          </a:p>
          <a:p>
            <a:endParaRPr lang="en-US" altLang="zh-CN" sz="5400" b="1" dirty="0">
              <a:solidFill>
                <a:schemeClr val="bg1"/>
              </a:solidFill>
              <a:latin typeface="LANTINGHEI SC DEMIBOLD" panose="02000000000000000000" pitchFamily="2" charset="-122"/>
              <a:ea typeface="LANTINGHEI SC DEMIBOLD" panose="02000000000000000000" pitchFamily="2" charset="-122"/>
            </a:endParaRPr>
          </a:p>
        </p:txBody>
      </p:sp>
      <p:pic>
        <p:nvPicPr>
          <p:cNvPr id="6" name="图形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510" y="973394"/>
            <a:ext cx="2753348" cy="324464"/>
          </a:xfrm>
          <a:prstGeom prst="rect">
            <a:avLst/>
          </a:prstGeom>
        </p:spPr>
      </p:pic>
      <p:pic>
        <p:nvPicPr>
          <p:cNvPr id="3" name="图形 2"/>
          <p:cNvPicPr>
            <a:picLocks noChangeAspect="1"/>
          </p:cNvPicPr>
          <p:nvPr/>
        </p:nvPicPr>
        <p:blipFill>
          <a:blip r:embed="rId5">
            <a:alphaModFix amt="80000"/>
            <a:extLst>
              <a:ext uri="{96DAC541-7B7A-43D3-8B79-37D633B846F1}">
                <asvg:svgBlip xmlns:asvg="http://schemas.microsoft.com/office/drawing/2016/SVG/main" r:embed="rId6"/>
              </a:ext>
            </a:extLst>
          </a:blip>
          <a:stretch>
            <a:fillRect/>
          </a:stretch>
        </p:blipFill>
        <p:spPr>
          <a:xfrm>
            <a:off x="1089610" y="5560759"/>
            <a:ext cx="6515100" cy="808355"/>
          </a:xfrm>
          <a:prstGeom prst="rect">
            <a:avLst/>
          </a:prstGeom>
        </p:spPr>
      </p:pic>
      <p:sp>
        <p:nvSpPr>
          <p:cNvPr id="9" name="文本框 8"/>
          <p:cNvSpPr txBox="1"/>
          <p:nvPr/>
        </p:nvSpPr>
        <p:spPr>
          <a:xfrm>
            <a:off x="1089610" y="3447288"/>
            <a:ext cx="7296077" cy="400110"/>
          </a:xfrm>
          <a:prstGeom prst="rect">
            <a:avLst/>
          </a:prstGeom>
          <a:noFill/>
        </p:spPr>
        <p:txBody>
          <a:bodyPr wrap="square" rtlCol="0">
            <a:spAutoFit/>
          </a:bodyPr>
          <a:lstStyle/>
          <a:p>
            <a:r>
              <a:rPr lang="zh-CN" altLang="en-US" sz="2000" b="1" dirty="0">
                <a:solidFill>
                  <a:schemeClr val="bg1"/>
                </a:solidFill>
                <a:ea typeface="LANTINGHEI SC DEMIBOLD" panose="02000000000000000000" pitchFamily="2" charset="-122"/>
              </a:rPr>
              <a:t>赛道四：放疗剂量分布辅助规划</a:t>
            </a:r>
            <a:endParaRPr lang="en-US" altLang="zh-CN" sz="2000" b="1" dirty="0">
              <a:solidFill>
                <a:schemeClr val="bg1"/>
              </a:solidFill>
              <a:ea typeface="LANTINGHEI SC DEMIBOLD" panose="02000000000000000000" pitchFamily="2" charset="-122"/>
            </a:endParaRPr>
          </a:p>
        </p:txBody>
      </p:sp>
      <p:sp>
        <p:nvSpPr>
          <p:cNvPr id="10" name="文本框 9"/>
          <p:cNvSpPr txBox="1"/>
          <p:nvPr/>
        </p:nvSpPr>
        <p:spPr>
          <a:xfrm>
            <a:off x="1089610" y="3962101"/>
            <a:ext cx="7296077" cy="400110"/>
          </a:xfrm>
          <a:prstGeom prst="rect">
            <a:avLst/>
          </a:prstGeom>
          <a:noFill/>
        </p:spPr>
        <p:txBody>
          <a:bodyPr wrap="square" rtlCol="0">
            <a:spAutoFit/>
          </a:bodyPr>
          <a:lstStyle/>
          <a:p>
            <a:r>
              <a:rPr lang="zh-CN" altLang="en-US" sz="2000" b="1" dirty="0">
                <a:solidFill>
                  <a:schemeClr val="bg1"/>
                </a:solidFill>
                <a:latin typeface="LANTINGHEI SC DEMIBOLD" panose="02000000000000000000" pitchFamily="2" charset="-122"/>
                <a:ea typeface="LANTINGHEI SC DEMIBOLD" panose="02000000000000000000" pitchFamily="2" charset="-122"/>
              </a:rPr>
              <a:t>把人搞神经的网络</a:t>
            </a:r>
            <a:endParaRPr lang="en-US" altLang="zh-CN" sz="2000" b="1" dirty="0">
              <a:solidFill>
                <a:schemeClr val="bg1"/>
              </a:solidFill>
              <a:latin typeface="LANTINGHEI SC DEMIBOLD" panose="02000000000000000000" pitchFamily="2" charset="-122"/>
              <a:ea typeface="LANTINGHEI SC DEMIBOLD" panose="02000000000000000000" pitchFamily="2" charset="-122"/>
            </a:endParaRPr>
          </a:p>
        </p:txBody>
      </p:sp>
      <p:sp>
        <p:nvSpPr>
          <p:cNvPr id="12" name="文本框 11"/>
          <p:cNvSpPr txBox="1"/>
          <p:nvPr/>
        </p:nvSpPr>
        <p:spPr>
          <a:xfrm>
            <a:off x="1089610" y="4476915"/>
            <a:ext cx="7296077" cy="707886"/>
          </a:xfrm>
          <a:prstGeom prst="rect">
            <a:avLst/>
          </a:prstGeom>
          <a:noFill/>
        </p:spPr>
        <p:txBody>
          <a:bodyPr wrap="square" rtlCol="0">
            <a:spAutoFit/>
          </a:bodyPr>
          <a:lstStyle/>
          <a:p>
            <a:r>
              <a:rPr lang="zh-CN" altLang="en-US" sz="2000" b="1" dirty="0">
                <a:solidFill>
                  <a:schemeClr val="bg1"/>
                </a:solidFill>
                <a:latin typeface="LANTINGHEI SC DEMIBOLD" panose="02000000000000000000" pitchFamily="2" charset="-122"/>
                <a:ea typeface="LANTINGHEI SC DEMIBOLD" panose="02000000000000000000" pitchFamily="2" charset="-122"/>
              </a:rPr>
              <a:t>队员介绍 </a:t>
            </a:r>
            <a:endParaRPr lang="en-US" altLang="zh-CN" sz="2000" b="1" dirty="0">
              <a:solidFill>
                <a:schemeClr val="bg1"/>
              </a:solidFill>
              <a:latin typeface="LANTINGHEI SC DEMIBOLD" panose="02000000000000000000" pitchFamily="2" charset="-122"/>
              <a:ea typeface="LANTINGHEI SC DEMIBOLD" panose="02000000000000000000" pitchFamily="2" charset="-122"/>
            </a:endParaRPr>
          </a:p>
          <a:p>
            <a:r>
              <a:rPr lang="zh-CN" altLang="en-US" sz="2000" b="1" dirty="0">
                <a:solidFill>
                  <a:schemeClr val="bg1"/>
                </a:solidFill>
                <a:latin typeface="LANTINGHEI SC DEMIBOLD" panose="02000000000000000000" pitchFamily="2" charset="-122"/>
                <a:ea typeface="LANTINGHEI SC DEMIBOLD" panose="02000000000000000000" pitchFamily="2" charset="-122"/>
              </a:rPr>
              <a:t>白碧哲 多伦多大学 统计</a:t>
            </a:r>
            <a:r>
              <a:rPr lang="en-US" altLang="zh-CN" sz="2000" b="1" dirty="0">
                <a:solidFill>
                  <a:schemeClr val="bg1"/>
                </a:solidFill>
                <a:latin typeface="LANTINGHEI SC DEMIBOLD" panose="02000000000000000000" pitchFamily="2" charset="-122"/>
                <a:ea typeface="LANTINGHEI SC DEMIBOLD" panose="02000000000000000000" pitchFamily="2" charset="-122"/>
              </a:rPr>
              <a:t>+</a:t>
            </a:r>
            <a:r>
              <a:rPr lang="zh-CN" altLang="en-US" sz="2000" b="1" dirty="0">
                <a:solidFill>
                  <a:schemeClr val="bg1"/>
                </a:solidFill>
                <a:latin typeface="LANTINGHEI SC DEMIBOLD" panose="02000000000000000000" pitchFamily="2" charset="-122"/>
                <a:ea typeface="LANTINGHEI SC DEMIBOLD" panose="02000000000000000000" pitchFamily="2" charset="-122"/>
              </a:rPr>
              <a:t>计算机</a:t>
            </a:r>
            <a:endParaRPr lang="en-US" altLang="zh-CN" sz="2000" b="1" dirty="0">
              <a:solidFill>
                <a:schemeClr val="bg1"/>
              </a:solidFill>
              <a:latin typeface="LANTINGHEI SC DEMIBOLD" panose="02000000000000000000" pitchFamily="2" charset="-122"/>
              <a:ea typeface="LANTINGHEI SC DEMIBOLD" panose="02000000000000000000"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E2582-E56B-4B38-8C6B-85EF42BC362D}"/>
              </a:ext>
            </a:extLst>
          </p:cNvPr>
          <p:cNvSpPr>
            <a:spLocks noGrp="1"/>
          </p:cNvSpPr>
          <p:nvPr>
            <p:ph type="title"/>
          </p:nvPr>
        </p:nvSpPr>
        <p:spPr/>
        <p:txBody>
          <a:bodyPr>
            <a:normAutofit/>
          </a:bodyPr>
          <a:lstStyle/>
          <a:p>
            <a:r>
              <a:rPr kumimoji="1" lang="zh-CN" altLang="en-US" sz="2800" b="1"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endParaRPr lang="zh-CN" altLang="en-US" b="1" dirty="0"/>
          </a:p>
        </p:txBody>
      </p:sp>
      <p:grpSp>
        <p:nvGrpSpPr>
          <p:cNvPr id="3" name="组合 2">
            <a:extLst>
              <a:ext uri="{FF2B5EF4-FFF2-40B4-BE49-F238E27FC236}">
                <a16:creationId xmlns:a16="http://schemas.microsoft.com/office/drawing/2014/main" id="{9F5F2C27-716C-4726-B8A6-10D42458E13D}"/>
              </a:ext>
            </a:extLst>
          </p:cNvPr>
          <p:cNvGrpSpPr/>
          <p:nvPr/>
        </p:nvGrpSpPr>
        <p:grpSpPr>
          <a:xfrm>
            <a:off x="1031289" y="6426979"/>
            <a:ext cx="10129422" cy="261243"/>
            <a:chOff x="1031289" y="6426979"/>
            <a:chExt cx="10129422" cy="261243"/>
          </a:xfrm>
        </p:grpSpPr>
        <p:sp>
          <p:nvSpPr>
            <p:cNvPr id="4" name="文本框 3">
              <a:extLst>
                <a:ext uri="{FF2B5EF4-FFF2-40B4-BE49-F238E27FC236}">
                  <a16:creationId xmlns:a16="http://schemas.microsoft.com/office/drawing/2014/main" id="{F760950C-43CF-464D-B17C-8721FEB6A33E}"/>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5" name="文本框 4">
              <a:extLst>
                <a:ext uri="{FF2B5EF4-FFF2-40B4-BE49-F238E27FC236}">
                  <a16:creationId xmlns:a16="http://schemas.microsoft.com/office/drawing/2014/main" id="{3FB9031D-9325-4411-838B-8619D722DD96}"/>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p>
          </p:txBody>
        </p:sp>
        <p:sp>
          <p:nvSpPr>
            <p:cNvPr id="6" name="文本框 5">
              <a:extLst>
                <a:ext uri="{FF2B5EF4-FFF2-40B4-BE49-F238E27FC236}">
                  <a16:creationId xmlns:a16="http://schemas.microsoft.com/office/drawing/2014/main" id="{26894B21-2097-45D6-8353-5BC06EE4D0D1}"/>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7" name="文本框 6">
              <a:extLst>
                <a:ext uri="{FF2B5EF4-FFF2-40B4-BE49-F238E27FC236}">
                  <a16:creationId xmlns:a16="http://schemas.microsoft.com/office/drawing/2014/main" id="{550386DC-C368-4885-A3AD-B6E59A9FE03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1" name="标题 1">
            <a:extLst>
              <a:ext uri="{FF2B5EF4-FFF2-40B4-BE49-F238E27FC236}">
                <a16:creationId xmlns:a16="http://schemas.microsoft.com/office/drawing/2014/main" id="{249B560C-FDCB-4574-9AAA-E30EBC857EB1}"/>
              </a:ext>
            </a:extLst>
          </p:cNvPr>
          <p:cNvSpPr txBox="1"/>
          <p:nvPr/>
        </p:nvSpPr>
        <p:spPr>
          <a:xfrm>
            <a:off x="649452" y="752336"/>
            <a:ext cx="10589678" cy="50447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使用的网络：</a:t>
            </a:r>
            <a:r>
              <a:rPr lang="en-US" altLang="zh-CN" sz="1800" b="1" dirty="0">
                <a:solidFill>
                  <a:srgbClr val="595959"/>
                </a:solidFill>
                <a:latin typeface="LANTINGHEI SC DEMIBOLD" panose="02000000000000000000" pitchFamily="2" charset="-122"/>
                <a:ea typeface="LANTINGHEI SC DEMIBOLD" panose="02000000000000000000" pitchFamily="2" charset="-122"/>
              </a:rPr>
              <a:t>3DUnet[1]</a:t>
            </a: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优化器</a:t>
            </a:r>
            <a:r>
              <a:rPr lang="en-US" altLang="zh-CN" sz="1800" b="1" dirty="0">
                <a:solidFill>
                  <a:srgbClr val="595959"/>
                </a:solidFill>
                <a:latin typeface="LANTINGHEI SC DEMIBOLD" panose="02000000000000000000" pitchFamily="2" charset="-122"/>
                <a:ea typeface="LANTINGHEI SC DEMIBOLD" panose="02000000000000000000" pitchFamily="2" charset="-122"/>
              </a:rPr>
              <a:t>:</a:t>
            </a:r>
            <a:r>
              <a:rPr lang="en-US" altLang="zh-CN" sz="1800" b="1" dirty="0" err="1">
                <a:solidFill>
                  <a:srgbClr val="595959"/>
                </a:solidFill>
                <a:latin typeface="LANTINGHEI SC DEMIBOLD" panose="02000000000000000000" pitchFamily="2" charset="-122"/>
                <a:ea typeface="LANTINGHEI SC DEMIBOLD" panose="02000000000000000000" pitchFamily="2" charset="-122"/>
              </a:rPr>
              <a:t>adamW</a:t>
            </a:r>
            <a:r>
              <a:rPr lang="en-US" altLang="zh-CN" sz="1800" b="1" dirty="0">
                <a:solidFill>
                  <a:srgbClr val="595959"/>
                </a:solidFill>
                <a:latin typeface="LANTINGHEI SC DEMIBOLD" panose="02000000000000000000" pitchFamily="2" charset="-122"/>
                <a:ea typeface="LANTINGHEI SC DEMIBOLD" panose="02000000000000000000" pitchFamily="2" charset="-122"/>
              </a:rPr>
              <a:t> [2]</a:t>
            </a: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数据预处理：</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统一大小</a:t>
            </a:r>
            <a:r>
              <a:rPr lang="en-US" altLang="zh-CN" sz="1800" b="1" dirty="0">
                <a:solidFill>
                  <a:srgbClr val="595959"/>
                </a:solidFill>
                <a:latin typeface="LANTINGHEI SC DEMIBOLD" panose="02000000000000000000" pitchFamily="2" charset="-122"/>
                <a:ea typeface="LANTINGHEI SC DEMIBOLD" panose="02000000000000000000" pitchFamily="2" charset="-122"/>
              </a:rPr>
              <a:t>128x128x128</a:t>
            </a:r>
          </a:p>
          <a:p>
            <a:pPr>
              <a:lnSpc>
                <a:spcPct val="150000"/>
              </a:lnSpc>
              <a:buClr>
                <a:srgbClr val="0052D9"/>
              </a:buClr>
              <a:defRPr sz="4200"/>
            </a:pPr>
            <a:r>
              <a:rPr lang="zh-CN" altLang="en-US" sz="1800" b="1" dirty="0">
                <a:solidFill>
                  <a:srgbClr val="595959"/>
                </a:solidFill>
                <a:ea typeface="LANTINGHEI SC DEMIBOLD" panose="02000000000000000000" pitchFamily="2" charset="-122"/>
              </a:rPr>
              <a:t>缩放到</a:t>
            </a:r>
            <a:r>
              <a:rPr lang="en-US" altLang="zh-CN" sz="1800" b="1" dirty="0">
                <a:solidFill>
                  <a:srgbClr val="595959"/>
                </a:solidFill>
                <a:ea typeface="LANTINGHEI SC DEMIBOLD" panose="02000000000000000000" pitchFamily="2" charset="-122"/>
              </a:rPr>
              <a:t>[-1,1]</a:t>
            </a:r>
          </a:p>
          <a:p>
            <a:pPr>
              <a:lnSpc>
                <a:spcPct val="150000"/>
              </a:lnSpc>
              <a:buClr>
                <a:srgbClr val="0052D9"/>
              </a:buClr>
              <a:defRPr sz="4200"/>
            </a:pPr>
            <a:endParaRPr lang="en-US" altLang="zh-CN" sz="1800" b="1" dirty="0">
              <a:solidFill>
                <a:srgbClr val="595959"/>
              </a:solidFill>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sp>
        <p:nvSpPr>
          <p:cNvPr id="12" name="文本框 11">
            <a:extLst>
              <a:ext uri="{FF2B5EF4-FFF2-40B4-BE49-F238E27FC236}">
                <a16:creationId xmlns:a16="http://schemas.microsoft.com/office/drawing/2014/main" id="{39D8502D-C048-4DAB-A149-CAAF38321F95}"/>
              </a:ext>
            </a:extLst>
          </p:cNvPr>
          <p:cNvSpPr txBox="1"/>
          <p:nvPr/>
        </p:nvSpPr>
        <p:spPr>
          <a:xfrm>
            <a:off x="801161" y="5558051"/>
            <a:ext cx="10589678" cy="707886"/>
          </a:xfrm>
          <a:prstGeom prst="rect">
            <a:avLst/>
          </a:prstGeom>
          <a:noFill/>
        </p:spPr>
        <p:txBody>
          <a:bodyPr wrap="square" rtlCol="0">
            <a:spAutoFit/>
          </a:bodyPr>
          <a:lstStyle/>
          <a:p>
            <a:r>
              <a:rPr lang="en-US" altLang="zh-CN" sz="1000" dirty="0"/>
              <a:t>[1]</a:t>
            </a:r>
            <a:r>
              <a:rPr lang="en-US" altLang="zh-CN" sz="1000" dirty="0" err="1"/>
              <a:t>Çiçek</a:t>
            </a:r>
            <a:r>
              <a:rPr lang="en-US" altLang="zh-CN" sz="1000" dirty="0"/>
              <a:t>, </a:t>
            </a:r>
            <a:r>
              <a:rPr lang="en-US" altLang="zh-CN" sz="1000" dirty="0" err="1"/>
              <a:t>Özgün</a:t>
            </a:r>
            <a:r>
              <a:rPr lang="en-US" altLang="zh-CN" sz="1000" dirty="0"/>
              <a:t>, et al. “3D U-Net: Learning Dense Volumetric Segmentation from Sparse Annotation.” Medical Image Computing and Computer-Assisted Intervention – MICCAI 2016, Springer International Publishing, 2016, pp. 424–32, </a:t>
            </a:r>
            <a:r>
              <a:rPr lang="en-US" altLang="zh-CN" sz="1000" dirty="0">
                <a:hlinkClick r:id="rId3"/>
              </a:rPr>
              <a:t>https://doi.org/10.1007/978-3-319-46723-8_49</a:t>
            </a:r>
            <a:r>
              <a:rPr lang="en-US" altLang="zh-CN" sz="1000" dirty="0"/>
              <a:t>.</a:t>
            </a:r>
          </a:p>
          <a:p>
            <a:r>
              <a:rPr lang="en-US" altLang="zh-CN" sz="1000" dirty="0"/>
              <a:t>[2]  </a:t>
            </a:r>
            <a:r>
              <a:rPr lang="en-US" altLang="zh-CN" sz="1000" dirty="0" err="1"/>
              <a:t>Loshchilov</a:t>
            </a:r>
            <a:r>
              <a:rPr lang="en-US" altLang="zh-CN" sz="1000" dirty="0"/>
              <a:t>, Ilya, and Frank </a:t>
            </a:r>
            <a:r>
              <a:rPr lang="en-US" altLang="zh-CN" sz="1000" dirty="0" err="1"/>
              <a:t>Hutter</a:t>
            </a:r>
            <a:r>
              <a:rPr lang="en-US" altLang="zh-CN" sz="1000" dirty="0"/>
              <a:t>. Decoupled Weight Decay Regularization. 2017.</a:t>
            </a:r>
          </a:p>
          <a:p>
            <a:endParaRPr lang="en-US" altLang="zh-CN" sz="1000" dirty="0"/>
          </a:p>
        </p:txBody>
      </p:sp>
      <p:pic>
        <p:nvPicPr>
          <p:cNvPr id="9" name="图片 8" descr="瀑布图&#10;&#10;中度可信度描述已自动生成">
            <a:extLst>
              <a:ext uri="{FF2B5EF4-FFF2-40B4-BE49-F238E27FC236}">
                <a16:creationId xmlns:a16="http://schemas.microsoft.com/office/drawing/2014/main" id="{CFCD81B1-F4B9-40A8-A3BE-16CD34B8F8D4}"/>
              </a:ext>
            </a:extLst>
          </p:cNvPr>
          <p:cNvPicPr>
            <a:picLocks noChangeAspect="1"/>
          </p:cNvPicPr>
          <p:nvPr/>
        </p:nvPicPr>
        <p:blipFill>
          <a:blip r:embed="rId4"/>
          <a:stretch>
            <a:fillRect/>
          </a:stretch>
        </p:blipFill>
        <p:spPr>
          <a:xfrm>
            <a:off x="4584325" y="790267"/>
            <a:ext cx="6654805" cy="3460696"/>
          </a:xfrm>
          <a:prstGeom prst="rect">
            <a:avLst/>
          </a:prstGeom>
        </p:spPr>
      </p:pic>
    </p:spTree>
    <p:extLst>
      <p:ext uri="{BB962C8B-B14F-4D97-AF65-F5344CB8AC3E}">
        <p14:creationId xmlns:p14="http://schemas.microsoft.com/office/powerpoint/2010/main" val="177245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E2582-E56B-4B38-8C6B-85EF42BC362D}"/>
              </a:ext>
            </a:extLst>
          </p:cNvPr>
          <p:cNvSpPr>
            <a:spLocks noGrp="1"/>
          </p:cNvSpPr>
          <p:nvPr>
            <p:ph type="title"/>
          </p:nvPr>
        </p:nvSpPr>
        <p:spPr/>
        <p:txBody>
          <a:bodyPr>
            <a:normAutofit/>
          </a:bodyPr>
          <a:lstStyle/>
          <a:p>
            <a:r>
              <a:rPr kumimoji="1" lang="zh-CN" altLang="en-US" sz="2800" b="1"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endParaRPr lang="zh-CN" altLang="en-US" b="1" dirty="0"/>
          </a:p>
        </p:txBody>
      </p:sp>
      <p:grpSp>
        <p:nvGrpSpPr>
          <p:cNvPr id="3" name="组合 2">
            <a:extLst>
              <a:ext uri="{FF2B5EF4-FFF2-40B4-BE49-F238E27FC236}">
                <a16:creationId xmlns:a16="http://schemas.microsoft.com/office/drawing/2014/main" id="{9F5F2C27-716C-4726-B8A6-10D42458E13D}"/>
              </a:ext>
            </a:extLst>
          </p:cNvPr>
          <p:cNvGrpSpPr/>
          <p:nvPr/>
        </p:nvGrpSpPr>
        <p:grpSpPr>
          <a:xfrm>
            <a:off x="1031289" y="6426979"/>
            <a:ext cx="10129422" cy="261243"/>
            <a:chOff x="1031289" y="6426979"/>
            <a:chExt cx="10129422" cy="261243"/>
          </a:xfrm>
        </p:grpSpPr>
        <p:sp>
          <p:nvSpPr>
            <p:cNvPr id="4" name="文本框 3">
              <a:extLst>
                <a:ext uri="{FF2B5EF4-FFF2-40B4-BE49-F238E27FC236}">
                  <a16:creationId xmlns:a16="http://schemas.microsoft.com/office/drawing/2014/main" id="{F760950C-43CF-464D-B17C-8721FEB6A33E}"/>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5" name="文本框 4">
              <a:extLst>
                <a:ext uri="{FF2B5EF4-FFF2-40B4-BE49-F238E27FC236}">
                  <a16:creationId xmlns:a16="http://schemas.microsoft.com/office/drawing/2014/main" id="{3FB9031D-9325-4411-838B-8619D722DD96}"/>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p>
          </p:txBody>
        </p:sp>
        <p:sp>
          <p:nvSpPr>
            <p:cNvPr id="6" name="文本框 5">
              <a:extLst>
                <a:ext uri="{FF2B5EF4-FFF2-40B4-BE49-F238E27FC236}">
                  <a16:creationId xmlns:a16="http://schemas.microsoft.com/office/drawing/2014/main" id="{26894B21-2097-45D6-8353-5BC06EE4D0D1}"/>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7" name="文本框 6">
              <a:extLst>
                <a:ext uri="{FF2B5EF4-FFF2-40B4-BE49-F238E27FC236}">
                  <a16:creationId xmlns:a16="http://schemas.microsoft.com/office/drawing/2014/main" id="{550386DC-C368-4885-A3AD-B6E59A9FE03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1" name="标题 1">
            <a:extLst>
              <a:ext uri="{FF2B5EF4-FFF2-40B4-BE49-F238E27FC236}">
                <a16:creationId xmlns:a16="http://schemas.microsoft.com/office/drawing/2014/main" id="{249B560C-FDCB-4574-9AAA-E30EBC857EB1}"/>
              </a:ext>
            </a:extLst>
          </p:cNvPr>
          <p:cNvSpPr txBox="1"/>
          <p:nvPr/>
        </p:nvSpPr>
        <p:spPr>
          <a:xfrm>
            <a:off x="649452" y="752336"/>
            <a:ext cx="10589678" cy="50447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问题一：</a:t>
            </a:r>
            <a:r>
              <a:rPr lang="en-US" altLang="zh-CN" sz="1800" b="1" dirty="0">
                <a:solidFill>
                  <a:srgbClr val="595959"/>
                </a:solidFill>
                <a:latin typeface="LANTINGHEI SC DEMIBOLD" panose="02000000000000000000" pitchFamily="2" charset="-122"/>
                <a:ea typeface="LANTINGHEI SC DEMIBOLD" panose="02000000000000000000" pitchFamily="2" charset="-122"/>
              </a:rPr>
              <a:t>CT</a:t>
            </a:r>
            <a:r>
              <a:rPr lang="zh-CN" altLang="en-US" sz="1800" b="1" dirty="0">
                <a:solidFill>
                  <a:srgbClr val="595959"/>
                </a:solidFill>
                <a:latin typeface="LANTINGHEI SC DEMIBOLD" panose="02000000000000000000" pitchFamily="2" charset="-122"/>
                <a:ea typeface="LANTINGHEI SC DEMIBOLD" panose="02000000000000000000" pitchFamily="2" charset="-122"/>
              </a:rPr>
              <a:t>图像未经配准</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解决方案一：</a:t>
            </a:r>
            <a:r>
              <a:rPr lang="en-US" altLang="zh-CN" sz="1800" b="1" dirty="0">
                <a:solidFill>
                  <a:srgbClr val="595959"/>
                </a:solidFill>
                <a:latin typeface="LANTINGHEI SC DEMIBOLD" panose="02000000000000000000" pitchFamily="2" charset="-122"/>
                <a:ea typeface="LANTINGHEI SC DEMIBOLD" panose="02000000000000000000" pitchFamily="2" charset="-122"/>
              </a:rPr>
              <a:t>CT</a:t>
            </a:r>
            <a:r>
              <a:rPr lang="zh-CN" altLang="en-US" sz="1800" b="1" dirty="0">
                <a:solidFill>
                  <a:srgbClr val="595959"/>
                </a:solidFill>
                <a:latin typeface="LANTINGHEI SC DEMIBOLD" panose="02000000000000000000" pitchFamily="2" charset="-122"/>
                <a:ea typeface="LANTINGHEI SC DEMIBOLD" panose="02000000000000000000" pitchFamily="2" charset="-122"/>
              </a:rPr>
              <a:t>图像配准</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r>
              <a:rPr lang="zh-CN" altLang="en-US" sz="1800" b="0" i="0" dirty="0">
                <a:solidFill>
                  <a:srgbClr val="000000"/>
                </a:solidFill>
                <a:effectLst/>
                <a:latin typeface="等线" panose="02010600030101010101" pitchFamily="2" charset="-122"/>
                <a:ea typeface="等线" panose="02010600030101010101" pitchFamily="2" charset="-122"/>
              </a:rPr>
              <a:t>根据配准文件对</a:t>
            </a:r>
            <a:r>
              <a:rPr lang="en-US" altLang="zh-CN" sz="1800" b="0" i="0" dirty="0">
                <a:solidFill>
                  <a:srgbClr val="000000"/>
                </a:solidFill>
                <a:effectLst/>
                <a:latin typeface="等线" panose="02010600030101010101" pitchFamily="2" charset="-122"/>
                <a:ea typeface="等线" panose="02010600030101010101" pitchFamily="2" charset="-122"/>
              </a:rPr>
              <a:t>CT</a:t>
            </a:r>
            <a:r>
              <a:rPr lang="zh-CN" altLang="en-US" sz="1800" b="0" i="0" dirty="0">
                <a:solidFill>
                  <a:srgbClr val="000000"/>
                </a:solidFill>
                <a:effectLst/>
                <a:latin typeface="等线" panose="02010600030101010101" pitchFamily="2" charset="-122"/>
                <a:ea typeface="等线" panose="02010600030101010101" pitchFamily="2" charset="-122"/>
              </a:rPr>
              <a:t>图像进行缩放，平移，剪裁填充</a:t>
            </a:r>
            <a:r>
              <a:rPr lang="en-US" altLang="zh-CN" sz="1800" b="0" i="0" dirty="0">
                <a:solidFill>
                  <a:srgbClr val="000000"/>
                </a:solidFill>
                <a:effectLst/>
                <a:latin typeface="等线" panose="02010600030101010101" pitchFamily="2" charset="-122"/>
                <a:ea typeface="等线" panose="02010600030101010101" pitchFamily="2" charset="-122"/>
              </a:rPr>
              <a:t>[1]</a:t>
            </a:r>
          </a:p>
          <a:p>
            <a:pPr>
              <a:lnSpc>
                <a:spcPct val="150000"/>
              </a:lnSpc>
              <a:buClr>
                <a:srgbClr val="0052D9"/>
              </a:buClr>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sp>
        <p:nvSpPr>
          <p:cNvPr id="12" name="文本框 11">
            <a:extLst>
              <a:ext uri="{FF2B5EF4-FFF2-40B4-BE49-F238E27FC236}">
                <a16:creationId xmlns:a16="http://schemas.microsoft.com/office/drawing/2014/main" id="{39D8502D-C048-4DAB-A149-CAAF38321F95}"/>
              </a:ext>
            </a:extLst>
          </p:cNvPr>
          <p:cNvSpPr txBox="1"/>
          <p:nvPr/>
        </p:nvSpPr>
        <p:spPr>
          <a:xfrm>
            <a:off x="801161" y="5988938"/>
            <a:ext cx="10589678" cy="246221"/>
          </a:xfrm>
          <a:prstGeom prst="rect">
            <a:avLst/>
          </a:prstGeom>
          <a:noFill/>
        </p:spPr>
        <p:txBody>
          <a:bodyPr wrap="square" rtlCol="0">
            <a:spAutoFit/>
          </a:bodyPr>
          <a:lstStyle/>
          <a:p>
            <a:r>
              <a:rPr lang="en-US" altLang="zh-CN" sz="1000" dirty="0"/>
              <a:t>[1] https://contest.taop.qq.com/faq</a:t>
            </a:r>
            <a:endParaRPr lang="zh-CN" altLang="en-US" sz="1000" dirty="0"/>
          </a:p>
        </p:txBody>
      </p:sp>
      <p:pic>
        <p:nvPicPr>
          <p:cNvPr id="14" name="图片 13" descr="桌子上放着蛋糕&#10;&#10;低可信度描述已自动生成">
            <a:extLst>
              <a:ext uri="{FF2B5EF4-FFF2-40B4-BE49-F238E27FC236}">
                <a16:creationId xmlns:a16="http://schemas.microsoft.com/office/drawing/2014/main" id="{1DDB213C-290F-4D18-9EF4-8D72408E0C87}"/>
              </a:ext>
            </a:extLst>
          </p:cNvPr>
          <p:cNvPicPr>
            <a:picLocks noChangeAspect="1"/>
          </p:cNvPicPr>
          <p:nvPr/>
        </p:nvPicPr>
        <p:blipFill>
          <a:blip r:embed="rId3"/>
          <a:stretch>
            <a:fillRect/>
          </a:stretch>
        </p:blipFill>
        <p:spPr>
          <a:xfrm>
            <a:off x="801161" y="2070196"/>
            <a:ext cx="2867425" cy="2867425"/>
          </a:xfrm>
          <a:prstGeom prst="rect">
            <a:avLst/>
          </a:prstGeom>
        </p:spPr>
      </p:pic>
      <p:pic>
        <p:nvPicPr>
          <p:cNvPr id="18" name="图片 17" descr="黑暗里有星球&#10;&#10;中度可信度描述已自动生成">
            <a:extLst>
              <a:ext uri="{FF2B5EF4-FFF2-40B4-BE49-F238E27FC236}">
                <a16:creationId xmlns:a16="http://schemas.microsoft.com/office/drawing/2014/main" id="{2476A92B-8728-4094-A98B-C7CBFCCFFFBB}"/>
              </a:ext>
            </a:extLst>
          </p:cNvPr>
          <p:cNvPicPr>
            <a:picLocks noChangeAspect="1"/>
          </p:cNvPicPr>
          <p:nvPr/>
        </p:nvPicPr>
        <p:blipFill>
          <a:blip r:embed="rId4"/>
          <a:stretch>
            <a:fillRect/>
          </a:stretch>
        </p:blipFill>
        <p:spPr>
          <a:xfrm>
            <a:off x="4115672" y="2070195"/>
            <a:ext cx="3077539" cy="2867425"/>
          </a:xfrm>
          <a:prstGeom prst="rect">
            <a:avLst/>
          </a:prstGeom>
        </p:spPr>
      </p:pic>
      <p:pic>
        <p:nvPicPr>
          <p:cNvPr id="20" name="图片 19">
            <a:extLst>
              <a:ext uri="{FF2B5EF4-FFF2-40B4-BE49-F238E27FC236}">
                <a16:creationId xmlns:a16="http://schemas.microsoft.com/office/drawing/2014/main" id="{F88E15F4-5DA8-4FF6-800E-58ABA2426863}"/>
              </a:ext>
            </a:extLst>
          </p:cNvPr>
          <p:cNvPicPr>
            <a:picLocks noChangeAspect="1"/>
          </p:cNvPicPr>
          <p:nvPr/>
        </p:nvPicPr>
        <p:blipFill>
          <a:blip r:embed="rId5"/>
          <a:stretch>
            <a:fillRect/>
          </a:stretch>
        </p:blipFill>
        <p:spPr>
          <a:xfrm>
            <a:off x="7527313" y="2070196"/>
            <a:ext cx="3132117" cy="2904786"/>
          </a:xfrm>
          <a:prstGeom prst="rect">
            <a:avLst/>
          </a:prstGeom>
        </p:spPr>
      </p:pic>
      <p:sp>
        <p:nvSpPr>
          <p:cNvPr id="21" name="文本框 20">
            <a:extLst>
              <a:ext uri="{FF2B5EF4-FFF2-40B4-BE49-F238E27FC236}">
                <a16:creationId xmlns:a16="http://schemas.microsoft.com/office/drawing/2014/main" id="{F852BBDD-A2B8-4735-B499-2BC5AC5F7F46}"/>
              </a:ext>
            </a:extLst>
          </p:cNvPr>
          <p:cNvSpPr txBox="1"/>
          <p:nvPr/>
        </p:nvSpPr>
        <p:spPr>
          <a:xfrm>
            <a:off x="801161" y="5120778"/>
            <a:ext cx="2803173" cy="369332"/>
          </a:xfrm>
          <a:prstGeom prst="rect">
            <a:avLst/>
          </a:prstGeom>
          <a:noFill/>
        </p:spPr>
        <p:txBody>
          <a:bodyPr wrap="square" rtlCol="0">
            <a:spAutoFit/>
          </a:bodyPr>
          <a:lstStyle/>
          <a:p>
            <a:r>
              <a:rPr lang="zh-CN" altLang="en-US" dirty="0"/>
              <a:t>配准前</a:t>
            </a:r>
            <a:r>
              <a:rPr lang="en-US" altLang="zh-CN" dirty="0"/>
              <a:t>CT</a:t>
            </a:r>
            <a:endParaRPr lang="zh-CN" altLang="en-US" dirty="0"/>
          </a:p>
        </p:txBody>
      </p:sp>
      <p:sp>
        <p:nvSpPr>
          <p:cNvPr id="22" name="文本框 21">
            <a:extLst>
              <a:ext uri="{FF2B5EF4-FFF2-40B4-BE49-F238E27FC236}">
                <a16:creationId xmlns:a16="http://schemas.microsoft.com/office/drawing/2014/main" id="{92DDE4C5-B516-44AE-87E4-E9F8029A1718}"/>
              </a:ext>
            </a:extLst>
          </p:cNvPr>
          <p:cNvSpPr txBox="1"/>
          <p:nvPr/>
        </p:nvSpPr>
        <p:spPr>
          <a:xfrm>
            <a:off x="4115672" y="5144460"/>
            <a:ext cx="2803173" cy="369332"/>
          </a:xfrm>
          <a:prstGeom prst="rect">
            <a:avLst/>
          </a:prstGeom>
          <a:noFill/>
        </p:spPr>
        <p:txBody>
          <a:bodyPr wrap="square" rtlCol="0">
            <a:spAutoFit/>
          </a:bodyPr>
          <a:lstStyle/>
          <a:p>
            <a:r>
              <a:rPr lang="zh-CN" altLang="en-US" dirty="0"/>
              <a:t>配准后</a:t>
            </a:r>
            <a:r>
              <a:rPr lang="en-US" altLang="zh-CN" dirty="0"/>
              <a:t>CT</a:t>
            </a:r>
            <a:endParaRPr lang="zh-CN" altLang="en-US" dirty="0"/>
          </a:p>
        </p:txBody>
      </p:sp>
      <p:sp>
        <p:nvSpPr>
          <p:cNvPr id="23" name="文本框 22">
            <a:extLst>
              <a:ext uri="{FF2B5EF4-FFF2-40B4-BE49-F238E27FC236}">
                <a16:creationId xmlns:a16="http://schemas.microsoft.com/office/drawing/2014/main" id="{FC9E8F39-E7A5-4571-8B39-3AE5E459CC46}"/>
              </a:ext>
            </a:extLst>
          </p:cNvPr>
          <p:cNvSpPr txBox="1"/>
          <p:nvPr/>
        </p:nvSpPr>
        <p:spPr>
          <a:xfrm>
            <a:off x="7430183" y="5166802"/>
            <a:ext cx="2803173" cy="369332"/>
          </a:xfrm>
          <a:prstGeom prst="rect">
            <a:avLst/>
          </a:prstGeom>
          <a:noFill/>
        </p:spPr>
        <p:txBody>
          <a:bodyPr wrap="square" rtlCol="0">
            <a:spAutoFit/>
          </a:bodyPr>
          <a:lstStyle/>
          <a:p>
            <a:r>
              <a:rPr lang="zh-CN" altLang="en-US" dirty="0"/>
              <a:t>对应的放射剂量图</a:t>
            </a:r>
          </a:p>
        </p:txBody>
      </p:sp>
    </p:spTree>
    <p:extLst>
      <p:ext uri="{BB962C8B-B14F-4D97-AF65-F5344CB8AC3E}">
        <p14:creationId xmlns:p14="http://schemas.microsoft.com/office/powerpoint/2010/main" val="347345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E2582-E56B-4B38-8C6B-85EF42BC362D}"/>
              </a:ext>
            </a:extLst>
          </p:cNvPr>
          <p:cNvSpPr>
            <a:spLocks noGrp="1"/>
          </p:cNvSpPr>
          <p:nvPr>
            <p:ph type="title"/>
          </p:nvPr>
        </p:nvSpPr>
        <p:spPr/>
        <p:txBody>
          <a:bodyPr>
            <a:normAutofit/>
          </a:bodyPr>
          <a:lstStyle/>
          <a:p>
            <a:r>
              <a:rPr kumimoji="1" lang="zh-CN" altLang="en-US" sz="2800" b="1"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endParaRPr lang="zh-CN" altLang="en-US" b="1" dirty="0"/>
          </a:p>
        </p:txBody>
      </p:sp>
      <p:grpSp>
        <p:nvGrpSpPr>
          <p:cNvPr id="3" name="组合 2">
            <a:extLst>
              <a:ext uri="{FF2B5EF4-FFF2-40B4-BE49-F238E27FC236}">
                <a16:creationId xmlns:a16="http://schemas.microsoft.com/office/drawing/2014/main" id="{9F5F2C27-716C-4726-B8A6-10D42458E13D}"/>
              </a:ext>
            </a:extLst>
          </p:cNvPr>
          <p:cNvGrpSpPr/>
          <p:nvPr/>
        </p:nvGrpSpPr>
        <p:grpSpPr>
          <a:xfrm>
            <a:off x="1031289" y="6426979"/>
            <a:ext cx="10129422" cy="261243"/>
            <a:chOff x="1031289" y="6426979"/>
            <a:chExt cx="10129422" cy="261243"/>
          </a:xfrm>
        </p:grpSpPr>
        <p:sp>
          <p:nvSpPr>
            <p:cNvPr id="4" name="文本框 3">
              <a:extLst>
                <a:ext uri="{FF2B5EF4-FFF2-40B4-BE49-F238E27FC236}">
                  <a16:creationId xmlns:a16="http://schemas.microsoft.com/office/drawing/2014/main" id="{F760950C-43CF-464D-B17C-8721FEB6A33E}"/>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5" name="文本框 4">
              <a:extLst>
                <a:ext uri="{FF2B5EF4-FFF2-40B4-BE49-F238E27FC236}">
                  <a16:creationId xmlns:a16="http://schemas.microsoft.com/office/drawing/2014/main" id="{3FB9031D-9325-4411-838B-8619D722DD96}"/>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p>
          </p:txBody>
        </p:sp>
        <p:sp>
          <p:nvSpPr>
            <p:cNvPr id="6" name="文本框 5">
              <a:extLst>
                <a:ext uri="{FF2B5EF4-FFF2-40B4-BE49-F238E27FC236}">
                  <a16:creationId xmlns:a16="http://schemas.microsoft.com/office/drawing/2014/main" id="{26894B21-2097-45D6-8353-5BC06EE4D0D1}"/>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7" name="文本框 6">
              <a:extLst>
                <a:ext uri="{FF2B5EF4-FFF2-40B4-BE49-F238E27FC236}">
                  <a16:creationId xmlns:a16="http://schemas.microsoft.com/office/drawing/2014/main" id="{550386DC-C368-4885-A3AD-B6E59A9FE03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pic>
        <p:nvPicPr>
          <p:cNvPr id="17" name="图片 16">
            <a:extLst>
              <a:ext uri="{FF2B5EF4-FFF2-40B4-BE49-F238E27FC236}">
                <a16:creationId xmlns:a16="http://schemas.microsoft.com/office/drawing/2014/main" id="{340EADE7-428E-41EB-BFBB-759F7682E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71" y="2078053"/>
            <a:ext cx="8229601" cy="3168616"/>
          </a:xfrm>
          <a:prstGeom prst="rect">
            <a:avLst/>
          </a:prstGeom>
        </p:spPr>
      </p:pic>
      <p:sp>
        <p:nvSpPr>
          <p:cNvPr id="19" name="文本框 18">
            <a:extLst>
              <a:ext uri="{FF2B5EF4-FFF2-40B4-BE49-F238E27FC236}">
                <a16:creationId xmlns:a16="http://schemas.microsoft.com/office/drawing/2014/main" id="{F06377A9-C439-4092-AF69-102F6041AD80}"/>
              </a:ext>
            </a:extLst>
          </p:cNvPr>
          <p:cNvSpPr txBox="1"/>
          <p:nvPr/>
        </p:nvSpPr>
        <p:spPr>
          <a:xfrm>
            <a:off x="842771" y="5459333"/>
            <a:ext cx="7724056" cy="646331"/>
          </a:xfrm>
          <a:prstGeom prst="rect">
            <a:avLst/>
          </a:prstGeom>
          <a:noFill/>
        </p:spPr>
        <p:txBody>
          <a:bodyPr wrap="square" rtlCol="0">
            <a:spAutoFit/>
          </a:bodyPr>
          <a:lstStyle/>
          <a:p>
            <a:r>
              <a:rPr lang="en-US" altLang="zh-CN" dirty="0">
                <a:solidFill>
                  <a:srgbClr val="595959"/>
                </a:solidFill>
                <a:ea typeface="LANTINGHEI SC DEMIBOLD" panose="02000000000000000000" pitchFamily="2" charset="-122"/>
                <a:cs typeface="+mj-cs"/>
              </a:rPr>
              <a:t>(a) </a:t>
            </a:r>
            <a:r>
              <a:rPr lang="zh-CN" altLang="en-US" dirty="0">
                <a:solidFill>
                  <a:srgbClr val="595959"/>
                </a:solidFill>
                <a:ea typeface="LANTINGHEI SC DEMIBOLD" panose="02000000000000000000" pitchFamily="2" charset="-122"/>
                <a:cs typeface="+mj-cs"/>
              </a:rPr>
              <a:t>身体</a:t>
            </a:r>
            <a:r>
              <a:rPr lang="en-US" altLang="zh-CN" dirty="0">
                <a:solidFill>
                  <a:srgbClr val="595959"/>
                </a:solidFill>
                <a:ea typeface="LANTINGHEI SC DEMIBOLD" panose="02000000000000000000" pitchFamily="2" charset="-122"/>
                <a:cs typeface="+mj-cs"/>
              </a:rPr>
              <a:t>(b)</a:t>
            </a:r>
            <a:r>
              <a:rPr lang="zh-CN" altLang="en-US" dirty="0">
                <a:solidFill>
                  <a:srgbClr val="595959"/>
                </a:solidFill>
                <a:ea typeface="LANTINGHEI SC DEMIBOLD" panose="02000000000000000000" pitchFamily="2" charset="-122"/>
                <a:cs typeface="+mj-cs"/>
              </a:rPr>
              <a:t>心脏</a:t>
            </a:r>
            <a:r>
              <a:rPr lang="en-US" altLang="zh-CN" dirty="0">
                <a:solidFill>
                  <a:srgbClr val="595959"/>
                </a:solidFill>
                <a:ea typeface="LANTINGHEI SC DEMIBOLD" panose="02000000000000000000" pitchFamily="2" charset="-122"/>
                <a:cs typeface="+mj-cs"/>
              </a:rPr>
              <a:t> (c)</a:t>
            </a:r>
            <a:r>
              <a:rPr lang="zh-CN" altLang="en-US" dirty="0">
                <a:solidFill>
                  <a:srgbClr val="595959"/>
                </a:solidFill>
                <a:ea typeface="LANTINGHEI SC DEMIBOLD" panose="02000000000000000000" pitchFamily="2" charset="-122"/>
                <a:cs typeface="+mj-cs"/>
              </a:rPr>
              <a:t>脊椎</a:t>
            </a:r>
            <a:r>
              <a:rPr lang="en-US" altLang="zh-CN" dirty="0">
                <a:solidFill>
                  <a:srgbClr val="595959"/>
                </a:solidFill>
                <a:ea typeface="LANTINGHEI SC DEMIBOLD" panose="02000000000000000000" pitchFamily="2" charset="-122"/>
                <a:cs typeface="+mj-cs"/>
              </a:rPr>
              <a:t> (d)</a:t>
            </a:r>
            <a:r>
              <a:rPr lang="zh-CN" altLang="en-US" dirty="0">
                <a:solidFill>
                  <a:srgbClr val="595959"/>
                </a:solidFill>
                <a:ea typeface="LANTINGHEI SC DEMIBOLD" panose="02000000000000000000" pitchFamily="2" charset="-122"/>
                <a:cs typeface="+mj-cs"/>
              </a:rPr>
              <a:t>内靶区</a:t>
            </a:r>
            <a:r>
              <a:rPr lang="en-US" altLang="zh-CN" dirty="0">
                <a:solidFill>
                  <a:srgbClr val="595959"/>
                </a:solidFill>
                <a:ea typeface="LANTINGHEI SC DEMIBOLD" panose="02000000000000000000" pitchFamily="2" charset="-122"/>
                <a:cs typeface="+mj-cs"/>
              </a:rPr>
              <a:t>(ITV) (e)</a:t>
            </a:r>
            <a:r>
              <a:rPr lang="zh-CN" altLang="en-US" dirty="0">
                <a:solidFill>
                  <a:srgbClr val="595959"/>
                </a:solidFill>
                <a:ea typeface="LANTINGHEI SC DEMIBOLD" panose="02000000000000000000" pitchFamily="2" charset="-122"/>
                <a:cs typeface="+mj-cs"/>
              </a:rPr>
              <a:t>全肺</a:t>
            </a:r>
            <a:r>
              <a:rPr lang="en-US" altLang="zh-CN" dirty="0">
                <a:solidFill>
                  <a:srgbClr val="595959"/>
                </a:solidFill>
                <a:ea typeface="LANTINGHEI SC DEMIBOLD" panose="02000000000000000000" pitchFamily="2" charset="-122"/>
                <a:cs typeface="+mj-cs"/>
              </a:rPr>
              <a:t>(f)</a:t>
            </a:r>
            <a:r>
              <a:rPr lang="zh-CN" altLang="en-US" dirty="0">
                <a:solidFill>
                  <a:srgbClr val="595959"/>
                </a:solidFill>
                <a:ea typeface="LANTINGHEI SC DEMIBOLD" panose="02000000000000000000" pitchFamily="2" charset="-122"/>
                <a:cs typeface="+mj-cs"/>
              </a:rPr>
              <a:t>左肺</a:t>
            </a:r>
            <a:r>
              <a:rPr lang="en-US" altLang="zh-CN" dirty="0">
                <a:solidFill>
                  <a:srgbClr val="595959"/>
                </a:solidFill>
                <a:ea typeface="LANTINGHEI SC DEMIBOLD" panose="02000000000000000000" pitchFamily="2" charset="-122"/>
                <a:cs typeface="+mj-cs"/>
              </a:rPr>
              <a:t>(g)</a:t>
            </a:r>
            <a:r>
              <a:rPr lang="zh-CN" altLang="en-US" dirty="0">
                <a:solidFill>
                  <a:srgbClr val="595959"/>
                </a:solidFill>
                <a:ea typeface="LANTINGHEI SC DEMIBOLD" panose="02000000000000000000" pitchFamily="2" charset="-122"/>
                <a:cs typeface="+mj-cs"/>
              </a:rPr>
              <a:t>右肺部</a:t>
            </a:r>
            <a:r>
              <a:rPr lang="en-US" altLang="zh-CN" dirty="0">
                <a:solidFill>
                  <a:srgbClr val="595959"/>
                </a:solidFill>
                <a:ea typeface="LANTINGHEI SC DEMIBOLD" panose="02000000000000000000" pitchFamily="2" charset="-122"/>
                <a:cs typeface="+mj-cs"/>
              </a:rPr>
              <a:t>(h)</a:t>
            </a:r>
            <a:r>
              <a:rPr lang="zh-CN" altLang="en-US" dirty="0">
                <a:solidFill>
                  <a:srgbClr val="595959"/>
                </a:solidFill>
                <a:ea typeface="LANTINGHEI SC DEMIBOLD" panose="02000000000000000000" pitchFamily="2" charset="-122"/>
                <a:cs typeface="+mj-cs"/>
              </a:rPr>
              <a:t>计划靶区</a:t>
            </a:r>
            <a:r>
              <a:rPr lang="en-US" altLang="zh-CN" dirty="0">
                <a:solidFill>
                  <a:srgbClr val="595959"/>
                </a:solidFill>
                <a:ea typeface="LANTINGHEI SC DEMIBOLD" panose="02000000000000000000" pitchFamily="2" charset="-122"/>
                <a:cs typeface="+mj-cs"/>
              </a:rPr>
              <a:t>(PTV) (</a:t>
            </a:r>
            <a:r>
              <a:rPr lang="en-US" altLang="zh-CN" dirty="0" err="1">
                <a:solidFill>
                  <a:srgbClr val="595959"/>
                </a:solidFill>
                <a:ea typeface="LANTINGHEI SC DEMIBOLD" panose="02000000000000000000" pitchFamily="2" charset="-122"/>
                <a:cs typeface="+mj-cs"/>
              </a:rPr>
              <a:t>i</a:t>
            </a:r>
            <a:r>
              <a:rPr lang="en-US" altLang="zh-CN" dirty="0">
                <a:solidFill>
                  <a:srgbClr val="595959"/>
                </a:solidFill>
                <a:ea typeface="LANTINGHEI SC DEMIBOLD" panose="02000000000000000000" pitchFamily="2" charset="-122"/>
                <a:cs typeface="+mj-cs"/>
              </a:rPr>
              <a:t>) </a:t>
            </a:r>
            <a:r>
              <a:rPr lang="zh-CN" altLang="en-US" dirty="0">
                <a:solidFill>
                  <a:srgbClr val="595959"/>
                </a:solidFill>
                <a:ea typeface="LANTINGHEI SC DEMIBOLD" panose="02000000000000000000" pitchFamily="2" charset="-122"/>
                <a:cs typeface="+mj-cs"/>
              </a:rPr>
              <a:t>患者</a:t>
            </a:r>
            <a:r>
              <a:rPr lang="en-US" altLang="zh-CN" dirty="0">
                <a:solidFill>
                  <a:srgbClr val="595959"/>
                </a:solidFill>
                <a:ea typeface="LANTINGHEI SC DEMIBOLD" panose="02000000000000000000" pitchFamily="2" charset="-122"/>
                <a:cs typeface="+mj-cs"/>
              </a:rPr>
              <a:t>CT</a:t>
            </a:r>
            <a:r>
              <a:rPr lang="zh-CN" altLang="en-US" dirty="0">
                <a:solidFill>
                  <a:srgbClr val="595959"/>
                </a:solidFill>
                <a:ea typeface="LANTINGHEI SC DEMIBOLD" panose="02000000000000000000" pitchFamily="2" charset="-122"/>
                <a:cs typeface="+mj-cs"/>
              </a:rPr>
              <a:t>影像</a:t>
            </a:r>
          </a:p>
        </p:txBody>
      </p:sp>
      <p:sp>
        <p:nvSpPr>
          <p:cNvPr id="8" name="矩形 7">
            <a:extLst>
              <a:ext uri="{FF2B5EF4-FFF2-40B4-BE49-F238E27FC236}">
                <a16:creationId xmlns:a16="http://schemas.microsoft.com/office/drawing/2014/main" id="{3AF00D39-C4E9-4475-84FC-156312CDE3EC}"/>
              </a:ext>
            </a:extLst>
          </p:cNvPr>
          <p:cNvSpPr/>
          <p:nvPr/>
        </p:nvSpPr>
        <p:spPr>
          <a:xfrm>
            <a:off x="952870" y="3737769"/>
            <a:ext cx="4321945" cy="14967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2772"/>
              </a:solidFill>
              <a:latin typeface="微软雅黑" panose="020B0503020204020204" pitchFamily="34" charset="-122"/>
              <a:ea typeface="微软雅黑" panose="020B0503020204020204" pitchFamily="34" charset="-122"/>
            </a:endParaRPr>
          </a:p>
        </p:txBody>
      </p:sp>
      <p:sp>
        <p:nvSpPr>
          <p:cNvPr id="24" name="标题 1">
            <a:extLst>
              <a:ext uri="{FF2B5EF4-FFF2-40B4-BE49-F238E27FC236}">
                <a16:creationId xmlns:a16="http://schemas.microsoft.com/office/drawing/2014/main" id="{95E98849-E344-4012-A8E5-E464FE2DA891}"/>
              </a:ext>
            </a:extLst>
          </p:cNvPr>
          <p:cNvSpPr txBox="1"/>
          <p:nvPr/>
        </p:nvSpPr>
        <p:spPr>
          <a:xfrm>
            <a:off x="649452" y="752336"/>
            <a:ext cx="10589678" cy="50447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问题二：给予</a:t>
            </a:r>
            <a:r>
              <a:rPr lang="zh-CN" altLang="en-US" sz="1800" b="1" dirty="0">
                <a:solidFill>
                  <a:srgbClr val="595959"/>
                </a:solidFill>
                <a:ea typeface="LANTINGHEI SC DEMIBOLD" panose="02000000000000000000" pitchFamily="2" charset="-122"/>
              </a:rPr>
              <a:t>的图像有冗余信息</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解决二：合并三个勾画图，删除冗余</a:t>
            </a:r>
            <a:endParaRPr lang="en-US" altLang="zh-CN" sz="100" b="1" dirty="0">
              <a:solidFill>
                <a:srgbClr val="595959"/>
              </a:solidFill>
              <a:ea typeface="LANTINGHEI SC DEMIBOLD" panose="02000000000000000000" pitchFamily="2" charset="-122"/>
            </a:endParaRPr>
          </a:p>
          <a:p>
            <a:pPr>
              <a:lnSpc>
                <a:spcPct val="150000"/>
              </a:lnSpc>
              <a:buClr>
                <a:srgbClr val="0052D9"/>
              </a:buClr>
              <a:defRPr sz="4200"/>
            </a:pPr>
            <a:r>
              <a:rPr lang="zh-CN" altLang="en-US" sz="1800" b="0" i="0" dirty="0">
                <a:solidFill>
                  <a:srgbClr val="000000"/>
                </a:solidFill>
                <a:effectLst/>
                <a:latin typeface="等线" panose="02010600030101010101" pitchFamily="2" charset="-122"/>
                <a:ea typeface="等线" panose="02010600030101010101" pitchFamily="2" charset="-122"/>
              </a:rPr>
              <a:t>根据配准文件对</a:t>
            </a:r>
            <a:r>
              <a:rPr lang="en-US" altLang="zh-CN" sz="1800" b="0" i="0" dirty="0">
                <a:solidFill>
                  <a:srgbClr val="000000"/>
                </a:solidFill>
                <a:effectLst/>
                <a:latin typeface="等线" panose="02010600030101010101" pitchFamily="2" charset="-122"/>
                <a:ea typeface="等线" panose="02010600030101010101" pitchFamily="2" charset="-122"/>
              </a:rPr>
              <a:t>CT</a:t>
            </a:r>
            <a:r>
              <a:rPr lang="zh-CN" altLang="en-US" sz="1800" b="0" i="0" dirty="0">
                <a:solidFill>
                  <a:srgbClr val="000000"/>
                </a:solidFill>
                <a:effectLst/>
                <a:latin typeface="等线" panose="02010600030101010101" pitchFamily="2" charset="-122"/>
                <a:ea typeface="等线" panose="02010600030101010101" pitchFamily="2" charset="-122"/>
              </a:rPr>
              <a:t>图像进行缩放，平移，剪裁填充</a:t>
            </a:r>
            <a:r>
              <a:rPr lang="en-US" altLang="zh-CN" sz="1800" b="0" i="0" dirty="0">
                <a:solidFill>
                  <a:srgbClr val="000000"/>
                </a:solidFill>
                <a:effectLst/>
                <a:latin typeface="等线" panose="02010600030101010101" pitchFamily="2" charset="-122"/>
                <a:ea typeface="等线" panose="02010600030101010101" pitchFamily="2" charset="-122"/>
              </a:rPr>
              <a:t>[1]</a:t>
            </a:r>
          </a:p>
          <a:p>
            <a:pPr>
              <a:lnSpc>
                <a:spcPct val="150000"/>
              </a:lnSpc>
              <a:buClr>
                <a:srgbClr val="0052D9"/>
              </a:buClr>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spTree>
    <p:extLst>
      <p:ext uri="{BB962C8B-B14F-4D97-AF65-F5344CB8AC3E}">
        <p14:creationId xmlns:p14="http://schemas.microsoft.com/office/powerpoint/2010/main" val="106756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E2582-E56B-4B38-8C6B-85EF42BC362D}"/>
              </a:ext>
            </a:extLst>
          </p:cNvPr>
          <p:cNvSpPr>
            <a:spLocks noGrp="1"/>
          </p:cNvSpPr>
          <p:nvPr>
            <p:ph type="title"/>
          </p:nvPr>
        </p:nvSpPr>
        <p:spPr/>
        <p:txBody>
          <a:bodyPr>
            <a:normAutofit/>
          </a:bodyPr>
          <a:lstStyle/>
          <a:p>
            <a:r>
              <a:rPr kumimoji="1" lang="zh-CN" altLang="en-US" sz="2800" b="1"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endParaRPr lang="zh-CN" altLang="en-US" b="1" dirty="0"/>
          </a:p>
        </p:txBody>
      </p:sp>
      <p:grpSp>
        <p:nvGrpSpPr>
          <p:cNvPr id="3" name="组合 2">
            <a:extLst>
              <a:ext uri="{FF2B5EF4-FFF2-40B4-BE49-F238E27FC236}">
                <a16:creationId xmlns:a16="http://schemas.microsoft.com/office/drawing/2014/main" id="{9F5F2C27-716C-4726-B8A6-10D42458E13D}"/>
              </a:ext>
            </a:extLst>
          </p:cNvPr>
          <p:cNvGrpSpPr/>
          <p:nvPr/>
        </p:nvGrpSpPr>
        <p:grpSpPr>
          <a:xfrm>
            <a:off x="1031289" y="6426979"/>
            <a:ext cx="10129422" cy="261243"/>
            <a:chOff x="1031289" y="6426979"/>
            <a:chExt cx="10129422" cy="261243"/>
          </a:xfrm>
        </p:grpSpPr>
        <p:sp>
          <p:nvSpPr>
            <p:cNvPr id="4" name="文本框 3">
              <a:extLst>
                <a:ext uri="{FF2B5EF4-FFF2-40B4-BE49-F238E27FC236}">
                  <a16:creationId xmlns:a16="http://schemas.microsoft.com/office/drawing/2014/main" id="{F760950C-43CF-464D-B17C-8721FEB6A33E}"/>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5" name="文本框 4">
              <a:extLst>
                <a:ext uri="{FF2B5EF4-FFF2-40B4-BE49-F238E27FC236}">
                  <a16:creationId xmlns:a16="http://schemas.microsoft.com/office/drawing/2014/main" id="{3FB9031D-9325-4411-838B-8619D722DD96}"/>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p>
          </p:txBody>
        </p:sp>
        <p:sp>
          <p:nvSpPr>
            <p:cNvPr id="6" name="文本框 5">
              <a:extLst>
                <a:ext uri="{FF2B5EF4-FFF2-40B4-BE49-F238E27FC236}">
                  <a16:creationId xmlns:a16="http://schemas.microsoft.com/office/drawing/2014/main" id="{26894B21-2097-45D6-8353-5BC06EE4D0D1}"/>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7" name="文本框 6">
              <a:extLst>
                <a:ext uri="{FF2B5EF4-FFF2-40B4-BE49-F238E27FC236}">
                  <a16:creationId xmlns:a16="http://schemas.microsoft.com/office/drawing/2014/main" id="{550386DC-C368-4885-A3AD-B6E59A9FE03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6" name="标题 1">
            <a:extLst>
              <a:ext uri="{FF2B5EF4-FFF2-40B4-BE49-F238E27FC236}">
                <a16:creationId xmlns:a16="http://schemas.microsoft.com/office/drawing/2014/main" id="{3FFFC311-589E-4EEC-A705-F27C9DB4196D}"/>
              </a:ext>
            </a:extLst>
          </p:cNvPr>
          <p:cNvSpPr txBox="1"/>
          <p:nvPr/>
        </p:nvSpPr>
        <p:spPr>
          <a:xfrm>
            <a:off x="698101" y="959138"/>
            <a:ext cx="4951498" cy="23788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解决二：合并三个勾画图，删除冗余</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pic>
        <p:nvPicPr>
          <p:cNvPr id="12" name="图片 11">
            <a:extLst>
              <a:ext uri="{FF2B5EF4-FFF2-40B4-BE49-F238E27FC236}">
                <a16:creationId xmlns:a16="http://schemas.microsoft.com/office/drawing/2014/main" id="{34EB691C-B593-47D9-91B0-9BE11B9BC9F9}"/>
              </a:ext>
            </a:extLst>
          </p:cNvPr>
          <p:cNvPicPr>
            <a:picLocks noChangeAspect="1"/>
          </p:cNvPicPr>
          <p:nvPr/>
        </p:nvPicPr>
        <p:blipFill>
          <a:blip r:embed="rId3"/>
          <a:stretch>
            <a:fillRect/>
          </a:stretch>
        </p:blipFill>
        <p:spPr>
          <a:xfrm>
            <a:off x="795315" y="1477519"/>
            <a:ext cx="6527764" cy="2922003"/>
          </a:xfrm>
          <a:prstGeom prst="rect">
            <a:avLst/>
          </a:prstGeom>
        </p:spPr>
      </p:pic>
      <p:sp>
        <p:nvSpPr>
          <p:cNvPr id="13" name="文本框 12">
            <a:extLst>
              <a:ext uri="{FF2B5EF4-FFF2-40B4-BE49-F238E27FC236}">
                <a16:creationId xmlns:a16="http://schemas.microsoft.com/office/drawing/2014/main" id="{1B0C9C5B-2DA7-45B9-A8A3-65431C81084F}"/>
              </a:ext>
            </a:extLst>
          </p:cNvPr>
          <p:cNvSpPr txBox="1"/>
          <p:nvPr/>
        </p:nvSpPr>
        <p:spPr>
          <a:xfrm>
            <a:off x="1031289" y="4778529"/>
            <a:ext cx="5885101" cy="369332"/>
          </a:xfrm>
          <a:prstGeom prst="rect">
            <a:avLst/>
          </a:prstGeom>
          <a:noFill/>
        </p:spPr>
        <p:txBody>
          <a:bodyPr wrap="square" rtlCol="0">
            <a:spAutoFit/>
          </a:bodyPr>
          <a:lstStyle/>
          <a:p>
            <a:r>
              <a:rPr lang="en-US" altLang="zh-CN" dirty="0"/>
              <a:t>(1)</a:t>
            </a:r>
            <a:r>
              <a:rPr lang="zh-CN" altLang="en-US" dirty="0"/>
              <a:t>肺部</a:t>
            </a:r>
            <a:r>
              <a:rPr lang="en-US" altLang="zh-CN" dirty="0"/>
              <a:t> (2)</a:t>
            </a:r>
            <a:r>
              <a:rPr lang="zh-CN" altLang="en-US" dirty="0"/>
              <a:t>心脏</a:t>
            </a:r>
            <a:r>
              <a:rPr lang="en-US" altLang="zh-CN" dirty="0"/>
              <a:t> (3)</a:t>
            </a:r>
            <a:r>
              <a:rPr lang="zh-CN" altLang="en-US" dirty="0"/>
              <a:t>脊椎</a:t>
            </a:r>
          </a:p>
        </p:txBody>
      </p:sp>
    </p:spTree>
    <p:extLst>
      <p:ext uri="{BB962C8B-B14F-4D97-AF65-F5344CB8AC3E}">
        <p14:creationId xmlns:p14="http://schemas.microsoft.com/office/powerpoint/2010/main" val="4002778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E2582-E56B-4B38-8C6B-85EF42BC362D}"/>
              </a:ext>
            </a:extLst>
          </p:cNvPr>
          <p:cNvSpPr>
            <a:spLocks noGrp="1"/>
          </p:cNvSpPr>
          <p:nvPr>
            <p:ph type="title"/>
          </p:nvPr>
        </p:nvSpPr>
        <p:spPr/>
        <p:txBody>
          <a:bodyPr>
            <a:normAutofit/>
          </a:bodyPr>
          <a:lstStyle/>
          <a:p>
            <a:r>
              <a:rPr kumimoji="1" lang="zh-CN" altLang="en-US" sz="2800" b="1"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endParaRPr lang="zh-CN" altLang="en-US" b="1" dirty="0"/>
          </a:p>
        </p:txBody>
      </p:sp>
      <p:grpSp>
        <p:nvGrpSpPr>
          <p:cNvPr id="3" name="组合 2">
            <a:extLst>
              <a:ext uri="{FF2B5EF4-FFF2-40B4-BE49-F238E27FC236}">
                <a16:creationId xmlns:a16="http://schemas.microsoft.com/office/drawing/2014/main" id="{9F5F2C27-716C-4726-B8A6-10D42458E13D}"/>
              </a:ext>
            </a:extLst>
          </p:cNvPr>
          <p:cNvGrpSpPr/>
          <p:nvPr/>
        </p:nvGrpSpPr>
        <p:grpSpPr>
          <a:xfrm>
            <a:off x="1031289" y="6426979"/>
            <a:ext cx="10129422" cy="261243"/>
            <a:chOff x="1031289" y="6426979"/>
            <a:chExt cx="10129422" cy="261243"/>
          </a:xfrm>
        </p:grpSpPr>
        <p:sp>
          <p:nvSpPr>
            <p:cNvPr id="4" name="文本框 3">
              <a:extLst>
                <a:ext uri="{FF2B5EF4-FFF2-40B4-BE49-F238E27FC236}">
                  <a16:creationId xmlns:a16="http://schemas.microsoft.com/office/drawing/2014/main" id="{F760950C-43CF-464D-B17C-8721FEB6A33E}"/>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5" name="文本框 4">
              <a:extLst>
                <a:ext uri="{FF2B5EF4-FFF2-40B4-BE49-F238E27FC236}">
                  <a16:creationId xmlns:a16="http://schemas.microsoft.com/office/drawing/2014/main" id="{3FB9031D-9325-4411-838B-8619D722DD96}"/>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p>
          </p:txBody>
        </p:sp>
        <p:sp>
          <p:nvSpPr>
            <p:cNvPr id="6" name="文本框 5">
              <a:extLst>
                <a:ext uri="{FF2B5EF4-FFF2-40B4-BE49-F238E27FC236}">
                  <a16:creationId xmlns:a16="http://schemas.microsoft.com/office/drawing/2014/main" id="{26894B21-2097-45D6-8353-5BC06EE4D0D1}"/>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7" name="文本框 6">
              <a:extLst>
                <a:ext uri="{FF2B5EF4-FFF2-40B4-BE49-F238E27FC236}">
                  <a16:creationId xmlns:a16="http://schemas.microsoft.com/office/drawing/2014/main" id="{550386DC-C368-4885-A3AD-B6E59A9FE03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6" name="标题 1">
            <a:extLst>
              <a:ext uri="{FF2B5EF4-FFF2-40B4-BE49-F238E27FC236}">
                <a16:creationId xmlns:a16="http://schemas.microsoft.com/office/drawing/2014/main" id="{3FFFC311-589E-4EEC-A705-F27C9DB4196D}"/>
              </a:ext>
            </a:extLst>
          </p:cNvPr>
          <p:cNvSpPr txBox="1"/>
          <p:nvPr/>
        </p:nvSpPr>
        <p:spPr>
          <a:xfrm>
            <a:off x="698101" y="959138"/>
            <a:ext cx="4951498" cy="23788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解决二：合并三个勾画图，删除冗余</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pic>
        <p:nvPicPr>
          <p:cNvPr id="9" name="图片 8" descr="图表, 直方图&#10;&#10;描述已自动生成">
            <a:extLst>
              <a:ext uri="{FF2B5EF4-FFF2-40B4-BE49-F238E27FC236}">
                <a16:creationId xmlns:a16="http://schemas.microsoft.com/office/drawing/2014/main" id="{248BA13B-C827-46B7-A28C-779D7BA041CC}"/>
              </a:ext>
            </a:extLst>
          </p:cNvPr>
          <p:cNvPicPr>
            <a:picLocks noChangeAspect="1"/>
          </p:cNvPicPr>
          <p:nvPr/>
        </p:nvPicPr>
        <p:blipFill rotWithShape="1">
          <a:blip r:embed="rId3"/>
          <a:srcRect t="1" r="48960" b="-753"/>
          <a:stretch/>
        </p:blipFill>
        <p:spPr>
          <a:xfrm>
            <a:off x="5007368" y="1497304"/>
            <a:ext cx="3980057" cy="4401558"/>
          </a:xfrm>
          <a:prstGeom prst="rect">
            <a:avLst/>
          </a:prstGeom>
        </p:spPr>
      </p:pic>
      <p:cxnSp>
        <p:nvCxnSpPr>
          <p:cNvPr id="14" name="直接连接符 13">
            <a:extLst>
              <a:ext uri="{FF2B5EF4-FFF2-40B4-BE49-F238E27FC236}">
                <a16:creationId xmlns:a16="http://schemas.microsoft.com/office/drawing/2014/main" id="{4149B08E-42BF-4872-8F75-77FA7DC4D8A8}"/>
              </a:ext>
            </a:extLst>
          </p:cNvPr>
          <p:cNvCxnSpPr/>
          <p:nvPr/>
        </p:nvCxnSpPr>
        <p:spPr>
          <a:xfrm flipV="1">
            <a:off x="8268930" y="2428568"/>
            <a:ext cx="0" cy="326430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DC8CE01-B985-4917-85B8-BBF66927A07A}"/>
              </a:ext>
            </a:extLst>
          </p:cNvPr>
          <p:cNvSpPr txBox="1"/>
          <p:nvPr/>
        </p:nvSpPr>
        <p:spPr>
          <a:xfrm>
            <a:off x="578012" y="5985765"/>
            <a:ext cx="3755923" cy="276999"/>
          </a:xfrm>
          <a:prstGeom prst="rect">
            <a:avLst/>
          </a:prstGeom>
          <a:noFill/>
        </p:spPr>
        <p:txBody>
          <a:bodyPr wrap="square" rtlCol="0">
            <a:spAutoFit/>
          </a:bodyPr>
          <a:lstStyle/>
          <a:p>
            <a:r>
              <a:rPr lang="zh-CN" altLang="en-US" sz="1200" dirty="0"/>
              <a:t>合并和删除冗余之后的验证集表现</a:t>
            </a:r>
          </a:p>
        </p:txBody>
      </p:sp>
      <p:sp>
        <p:nvSpPr>
          <p:cNvPr id="19" name="文本框 18">
            <a:extLst>
              <a:ext uri="{FF2B5EF4-FFF2-40B4-BE49-F238E27FC236}">
                <a16:creationId xmlns:a16="http://schemas.microsoft.com/office/drawing/2014/main" id="{C99D9684-7FF8-449E-B9E7-EF3C8B7678C8}"/>
              </a:ext>
            </a:extLst>
          </p:cNvPr>
          <p:cNvSpPr txBox="1"/>
          <p:nvPr/>
        </p:nvSpPr>
        <p:spPr>
          <a:xfrm>
            <a:off x="5007368" y="5953499"/>
            <a:ext cx="3755923" cy="276999"/>
          </a:xfrm>
          <a:prstGeom prst="rect">
            <a:avLst/>
          </a:prstGeom>
          <a:noFill/>
        </p:spPr>
        <p:txBody>
          <a:bodyPr wrap="square" rtlCol="0">
            <a:spAutoFit/>
          </a:bodyPr>
          <a:lstStyle/>
          <a:p>
            <a:r>
              <a:rPr lang="zh-CN" altLang="en-US" sz="1200" dirty="0"/>
              <a:t>八个勾画图全部输入的验证集表现</a:t>
            </a:r>
          </a:p>
        </p:txBody>
      </p:sp>
      <p:pic>
        <p:nvPicPr>
          <p:cNvPr id="20" name="图片 19" descr="直方图&#10;&#10;中度可信度描述已自动生成">
            <a:extLst>
              <a:ext uri="{FF2B5EF4-FFF2-40B4-BE49-F238E27FC236}">
                <a16:creationId xmlns:a16="http://schemas.microsoft.com/office/drawing/2014/main" id="{65C7EB7E-41CB-4B26-B4BF-A308F6A9887B}"/>
              </a:ext>
            </a:extLst>
          </p:cNvPr>
          <p:cNvPicPr>
            <a:picLocks noChangeAspect="1"/>
          </p:cNvPicPr>
          <p:nvPr/>
        </p:nvPicPr>
        <p:blipFill>
          <a:blip r:embed="rId4"/>
          <a:stretch>
            <a:fillRect/>
          </a:stretch>
        </p:blipFill>
        <p:spPr>
          <a:xfrm>
            <a:off x="893239" y="1497304"/>
            <a:ext cx="3816873" cy="4401558"/>
          </a:xfrm>
          <a:prstGeom prst="rect">
            <a:avLst/>
          </a:prstGeom>
        </p:spPr>
      </p:pic>
    </p:spTree>
    <p:extLst>
      <p:ext uri="{BB962C8B-B14F-4D97-AF65-F5344CB8AC3E}">
        <p14:creationId xmlns:p14="http://schemas.microsoft.com/office/powerpoint/2010/main" val="678934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E2582-E56B-4B38-8C6B-85EF42BC362D}"/>
              </a:ext>
            </a:extLst>
          </p:cNvPr>
          <p:cNvSpPr>
            <a:spLocks noGrp="1"/>
          </p:cNvSpPr>
          <p:nvPr>
            <p:ph type="title"/>
          </p:nvPr>
        </p:nvSpPr>
        <p:spPr/>
        <p:txBody>
          <a:bodyPr>
            <a:normAutofit/>
          </a:bodyPr>
          <a:lstStyle/>
          <a:p>
            <a:r>
              <a:rPr kumimoji="1" lang="zh-CN" altLang="en-US" sz="2800" b="1"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endParaRPr lang="zh-CN" altLang="en-US" b="1" dirty="0"/>
          </a:p>
        </p:txBody>
      </p:sp>
      <p:grpSp>
        <p:nvGrpSpPr>
          <p:cNvPr id="3" name="组合 2">
            <a:extLst>
              <a:ext uri="{FF2B5EF4-FFF2-40B4-BE49-F238E27FC236}">
                <a16:creationId xmlns:a16="http://schemas.microsoft.com/office/drawing/2014/main" id="{9F5F2C27-716C-4726-B8A6-10D42458E13D}"/>
              </a:ext>
            </a:extLst>
          </p:cNvPr>
          <p:cNvGrpSpPr/>
          <p:nvPr/>
        </p:nvGrpSpPr>
        <p:grpSpPr>
          <a:xfrm>
            <a:off x="1031289" y="6426979"/>
            <a:ext cx="10129422" cy="261243"/>
            <a:chOff x="1031289" y="6426979"/>
            <a:chExt cx="10129422" cy="261243"/>
          </a:xfrm>
        </p:grpSpPr>
        <p:sp>
          <p:nvSpPr>
            <p:cNvPr id="4" name="文本框 3">
              <a:extLst>
                <a:ext uri="{FF2B5EF4-FFF2-40B4-BE49-F238E27FC236}">
                  <a16:creationId xmlns:a16="http://schemas.microsoft.com/office/drawing/2014/main" id="{F760950C-43CF-464D-B17C-8721FEB6A33E}"/>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5" name="文本框 4">
              <a:extLst>
                <a:ext uri="{FF2B5EF4-FFF2-40B4-BE49-F238E27FC236}">
                  <a16:creationId xmlns:a16="http://schemas.microsoft.com/office/drawing/2014/main" id="{3FB9031D-9325-4411-838B-8619D722DD96}"/>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p>
          </p:txBody>
        </p:sp>
        <p:sp>
          <p:nvSpPr>
            <p:cNvPr id="6" name="文本框 5">
              <a:extLst>
                <a:ext uri="{FF2B5EF4-FFF2-40B4-BE49-F238E27FC236}">
                  <a16:creationId xmlns:a16="http://schemas.microsoft.com/office/drawing/2014/main" id="{26894B21-2097-45D6-8353-5BC06EE4D0D1}"/>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7" name="文本框 6">
              <a:extLst>
                <a:ext uri="{FF2B5EF4-FFF2-40B4-BE49-F238E27FC236}">
                  <a16:creationId xmlns:a16="http://schemas.microsoft.com/office/drawing/2014/main" id="{550386DC-C368-4885-A3AD-B6E59A9FE03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1" name="标题 1">
            <a:extLst>
              <a:ext uri="{FF2B5EF4-FFF2-40B4-BE49-F238E27FC236}">
                <a16:creationId xmlns:a16="http://schemas.microsoft.com/office/drawing/2014/main" id="{249B560C-FDCB-4574-9AAA-E30EBC857EB1}"/>
              </a:ext>
            </a:extLst>
          </p:cNvPr>
          <p:cNvSpPr txBox="1"/>
          <p:nvPr/>
        </p:nvSpPr>
        <p:spPr>
          <a:xfrm>
            <a:off x="649452" y="752336"/>
            <a:ext cx="10589678" cy="50447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问题三：</a:t>
            </a:r>
            <a:r>
              <a:rPr lang="zh-CN" altLang="en-US" sz="1800" b="1" dirty="0">
                <a:solidFill>
                  <a:srgbClr val="595959"/>
                </a:solidFill>
                <a:ea typeface="LANTINGHEI SC DEMIBOLD" panose="02000000000000000000" pitchFamily="2" charset="-122"/>
              </a:rPr>
              <a:t>患者三维剂量分布长长长尾</a:t>
            </a:r>
            <a:r>
              <a:rPr lang="en-US" altLang="zh-CN" sz="1800" b="1" dirty="0">
                <a:solidFill>
                  <a:srgbClr val="595959"/>
                </a:solidFill>
                <a:ea typeface="LANTINGHEI SC DEMIBOLD" panose="02000000000000000000" pitchFamily="2" charset="-122"/>
              </a:rPr>
              <a:t>(</a:t>
            </a:r>
            <a:r>
              <a:rPr lang="zh-CN" altLang="en-US" sz="1800" b="1" dirty="0">
                <a:solidFill>
                  <a:srgbClr val="595959"/>
                </a:solidFill>
                <a:ea typeface="LANTINGHEI SC DEMIBOLD" panose="02000000000000000000" pitchFamily="2" charset="-122"/>
              </a:rPr>
              <a:t> </a:t>
            </a:r>
            <a:r>
              <a:rPr lang="en-US" altLang="zh-CN" sz="1800" b="1" dirty="0">
                <a:solidFill>
                  <a:srgbClr val="595959"/>
                </a:solidFill>
                <a:ea typeface="LANTINGHEI SC DEMIBOLD" panose="02000000000000000000" pitchFamily="2" charset="-122"/>
              </a:rPr>
              <a:t>- </a:t>
            </a:r>
            <a:r>
              <a:rPr lang="zh-CN" altLang="en-US" sz="1800" b="1" dirty="0">
                <a:solidFill>
                  <a:srgbClr val="595959"/>
                </a:solidFill>
                <a:ea typeface="LANTINGHEI SC DEMIBOLD" panose="02000000000000000000" pitchFamily="2" charset="-122"/>
              </a:rPr>
              <a:t>、</a:t>
            </a:r>
            <a:r>
              <a:rPr lang="en-US" altLang="zh-CN" sz="1800" b="1" dirty="0">
                <a:solidFill>
                  <a:srgbClr val="595959"/>
                </a:solidFill>
                <a:ea typeface="LANTINGHEI SC DEMIBOLD" panose="02000000000000000000" pitchFamily="2" charset="-122"/>
              </a:rPr>
              <a:t>- )</a:t>
            </a: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解决三：使用特定损失函数</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pic>
        <p:nvPicPr>
          <p:cNvPr id="16" name="图片 15" descr="图表&#10;&#10;描述已自动生成">
            <a:extLst>
              <a:ext uri="{FF2B5EF4-FFF2-40B4-BE49-F238E27FC236}">
                <a16:creationId xmlns:a16="http://schemas.microsoft.com/office/drawing/2014/main" id="{C5AB2B2F-CB5B-43F9-99F0-7987705B9E75}"/>
              </a:ext>
            </a:extLst>
          </p:cNvPr>
          <p:cNvPicPr>
            <a:picLocks noChangeAspect="1"/>
          </p:cNvPicPr>
          <p:nvPr/>
        </p:nvPicPr>
        <p:blipFill rotWithShape="1">
          <a:blip r:embed="rId3"/>
          <a:srcRect r="17554"/>
          <a:stretch/>
        </p:blipFill>
        <p:spPr>
          <a:xfrm>
            <a:off x="762719" y="1751435"/>
            <a:ext cx="4270687" cy="2761914"/>
          </a:xfrm>
          <a:prstGeom prst="rect">
            <a:avLst/>
          </a:prstGeom>
        </p:spPr>
      </p:pic>
      <p:pic>
        <p:nvPicPr>
          <p:cNvPr id="9" name="图片 8" descr="图表, 折线图&#10;&#10;描述已自动生成">
            <a:extLst>
              <a:ext uri="{FF2B5EF4-FFF2-40B4-BE49-F238E27FC236}">
                <a16:creationId xmlns:a16="http://schemas.microsoft.com/office/drawing/2014/main" id="{6676DCB8-384F-4222-B2A1-48FC16C50D87}"/>
              </a:ext>
            </a:extLst>
          </p:cNvPr>
          <p:cNvPicPr>
            <a:picLocks noChangeAspect="1"/>
          </p:cNvPicPr>
          <p:nvPr/>
        </p:nvPicPr>
        <p:blipFill>
          <a:blip r:embed="rId4"/>
          <a:stretch>
            <a:fillRect/>
          </a:stretch>
        </p:blipFill>
        <p:spPr>
          <a:xfrm>
            <a:off x="6570942" y="1751435"/>
            <a:ext cx="4946579" cy="2761914"/>
          </a:xfrm>
          <a:prstGeom prst="rect">
            <a:avLst/>
          </a:prstGeom>
        </p:spPr>
      </p:pic>
      <p:sp>
        <p:nvSpPr>
          <p:cNvPr id="12" name="文本框 11">
            <a:extLst>
              <a:ext uri="{FF2B5EF4-FFF2-40B4-BE49-F238E27FC236}">
                <a16:creationId xmlns:a16="http://schemas.microsoft.com/office/drawing/2014/main" id="{9F3F7D05-47D6-43EB-8FEC-6AD8D9ACA4FA}"/>
              </a:ext>
            </a:extLst>
          </p:cNvPr>
          <p:cNvSpPr txBox="1"/>
          <p:nvPr/>
        </p:nvSpPr>
        <p:spPr>
          <a:xfrm>
            <a:off x="6570942" y="5766220"/>
            <a:ext cx="3755923" cy="400110"/>
          </a:xfrm>
          <a:prstGeom prst="rect">
            <a:avLst/>
          </a:prstGeom>
          <a:noFill/>
        </p:spPr>
        <p:txBody>
          <a:bodyPr wrap="square" rtlCol="0">
            <a:spAutoFit/>
          </a:bodyPr>
          <a:lstStyle/>
          <a:p>
            <a:r>
              <a:rPr lang="en-US" altLang="zh-CN" sz="1000" dirty="0"/>
              <a:t>  Feng, Zhen-Hua, et al. Wing Loss for Robust Facial Landmark </a:t>
            </a:r>
            <a:r>
              <a:rPr lang="en-US" altLang="zh-CN" sz="1000" dirty="0" err="1"/>
              <a:t>Localisation</a:t>
            </a:r>
            <a:r>
              <a:rPr lang="en-US" altLang="zh-CN" sz="1000" dirty="0"/>
              <a:t> with Convolutional Neural Networks. 2017.</a:t>
            </a:r>
          </a:p>
        </p:txBody>
      </p:sp>
    </p:spTree>
    <p:extLst>
      <p:ext uri="{BB962C8B-B14F-4D97-AF65-F5344CB8AC3E}">
        <p14:creationId xmlns:p14="http://schemas.microsoft.com/office/powerpoint/2010/main" val="3787666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E2582-E56B-4B38-8C6B-85EF42BC362D}"/>
              </a:ext>
            </a:extLst>
          </p:cNvPr>
          <p:cNvSpPr>
            <a:spLocks noGrp="1"/>
          </p:cNvSpPr>
          <p:nvPr>
            <p:ph type="title"/>
          </p:nvPr>
        </p:nvSpPr>
        <p:spPr/>
        <p:txBody>
          <a:bodyPr>
            <a:normAutofit/>
          </a:bodyPr>
          <a:lstStyle/>
          <a:p>
            <a:r>
              <a:rPr kumimoji="1" lang="zh-CN" altLang="en-US" sz="2800" b="1"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endParaRPr lang="zh-CN" altLang="en-US" b="1" dirty="0"/>
          </a:p>
        </p:txBody>
      </p:sp>
      <p:grpSp>
        <p:nvGrpSpPr>
          <p:cNvPr id="3" name="组合 2">
            <a:extLst>
              <a:ext uri="{FF2B5EF4-FFF2-40B4-BE49-F238E27FC236}">
                <a16:creationId xmlns:a16="http://schemas.microsoft.com/office/drawing/2014/main" id="{9F5F2C27-716C-4726-B8A6-10D42458E13D}"/>
              </a:ext>
            </a:extLst>
          </p:cNvPr>
          <p:cNvGrpSpPr/>
          <p:nvPr/>
        </p:nvGrpSpPr>
        <p:grpSpPr>
          <a:xfrm>
            <a:off x="1031289" y="6426979"/>
            <a:ext cx="10129422" cy="261243"/>
            <a:chOff x="1031289" y="6426979"/>
            <a:chExt cx="10129422" cy="261243"/>
          </a:xfrm>
        </p:grpSpPr>
        <p:sp>
          <p:nvSpPr>
            <p:cNvPr id="4" name="文本框 3">
              <a:extLst>
                <a:ext uri="{FF2B5EF4-FFF2-40B4-BE49-F238E27FC236}">
                  <a16:creationId xmlns:a16="http://schemas.microsoft.com/office/drawing/2014/main" id="{F760950C-43CF-464D-B17C-8721FEB6A33E}"/>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5" name="文本框 4">
              <a:extLst>
                <a:ext uri="{FF2B5EF4-FFF2-40B4-BE49-F238E27FC236}">
                  <a16:creationId xmlns:a16="http://schemas.microsoft.com/office/drawing/2014/main" id="{3FB9031D-9325-4411-838B-8619D722DD96}"/>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p>
          </p:txBody>
        </p:sp>
        <p:sp>
          <p:nvSpPr>
            <p:cNvPr id="6" name="文本框 5">
              <a:extLst>
                <a:ext uri="{FF2B5EF4-FFF2-40B4-BE49-F238E27FC236}">
                  <a16:creationId xmlns:a16="http://schemas.microsoft.com/office/drawing/2014/main" id="{26894B21-2097-45D6-8353-5BC06EE4D0D1}"/>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7" name="文本框 6">
              <a:extLst>
                <a:ext uri="{FF2B5EF4-FFF2-40B4-BE49-F238E27FC236}">
                  <a16:creationId xmlns:a16="http://schemas.microsoft.com/office/drawing/2014/main" id="{550386DC-C368-4885-A3AD-B6E59A9FE03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1" name="标题 1">
            <a:extLst>
              <a:ext uri="{FF2B5EF4-FFF2-40B4-BE49-F238E27FC236}">
                <a16:creationId xmlns:a16="http://schemas.microsoft.com/office/drawing/2014/main" id="{249B560C-FDCB-4574-9AAA-E30EBC857EB1}"/>
              </a:ext>
            </a:extLst>
          </p:cNvPr>
          <p:cNvSpPr txBox="1"/>
          <p:nvPr/>
        </p:nvSpPr>
        <p:spPr>
          <a:xfrm>
            <a:off x="649452" y="752336"/>
            <a:ext cx="10589678" cy="50447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问题三：</a:t>
            </a:r>
            <a:r>
              <a:rPr lang="zh-CN" altLang="en-US" sz="1800" b="1" dirty="0">
                <a:solidFill>
                  <a:srgbClr val="595959"/>
                </a:solidFill>
                <a:ea typeface="LANTINGHEI SC DEMIBOLD" panose="02000000000000000000" pitchFamily="2" charset="-122"/>
              </a:rPr>
              <a:t>患者三维剂量分布长长长尾</a:t>
            </a:r>
            <a:r>
              <a:rPr lang="en-US" altLang="zh-CN" sz="1800" b="1" dirty="0">
                <a:solidFill>
                  <a:srgbClr val="595959"/>
                </a:solidFill>
                <a:ea typeface="LANTINGHEI SC DEMIBOLD" panose="02000000000000000000" pitchFamily="2" charset="-122"/>
              </a:rPr>
              <a:t>(</a:t>
            </a:r>
            <a:r>
              <a:rPr lang="zh-CN" altLang="en-US" sz="1800" b="1" dirty="0">
                <a:solidFill>
                  <a:srgbClr val="595959"/>
                </a:solidFill>
                <a:ea typeface="LANTINGHEI SC DEMIBOLD" panose="02000000000000000000" pitchFamily="2" charset="-122"/>
              </a:rPr>
              <a:t> </a:t>
            </a:r>
            <a:r>
              <a:rPr lang="en-US" altLang="zh-CN" sz="1800" b="1" dirty="0">
                <a:solidFill>
                  <a:srgbClr val="595959"/>
                </a:solidFill>
                <a:ea typeface="LANTINGHEI SC DEMIBOLD" panose="02000000000000000000" pitchFamily="2" charset="-122"/>
              </a:rPr>
              <a:t>- </a:t>
            </a:r>
            <a:r>
              <a:rPr lang="zh-CN" altLang="en-US" sz="1800" b="1" dirty="0">
                <a:solidFill>
                  <a:srgbClr val="595959"/>
                </a:solidFill>
                <a:ea typeface="LANTINGHEI SC DEMIBOLD" panose="02000000000000000000" pitchFamily="2" charset="-122"/>
              </a:rPr>
              <a:t>、</a:t>
            </a:r>
            <a:r>
              <a:rPr lang="en-US" altLang="zh-CN" sz="1800" b="1" dirty="0">
                <a:solidFill>
                  <a:srgbClr val="595959"/>
                </a:solidFill>
                <a:ea typeface="LANTINGHEI SC DEMIBOLD" panose="02000000000000000000" pitchFamily="2" charset="-122"/>
              </a:rPr>
              <a:t>- )</a:t>
            </a: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解决三：使用特定损失函数</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pic>
        <p:nvPicPr>
          <p:cNvPr id="9" name="图片 8" descr="图表, 折线图&#10;&#10;描述已自动生成">
            <a:extLst>
              <a:ext uri="{FF2B5EF4-FFF2-40B4-BE49-F238E27FC236}">
                <a16:creationId xmlns:a16="http://schemas.microsoft.com/office/drawing/2014/main" id="{6676DCB8-384F-4222-B2A1-48FC16C50D87}"/>
              </a:ext>
            </a:extLst>
          </p:cNvPr>
          <p:cNvPicPr>
            <a:picLocks noChangeAspect="1"/>
          </p:cNvPicPr>
          <p:nvPr/>
        </p:nvPicPr>
        <p:blipFill>
          <a:blip r:embed="rId3"/>
          <a:stretch>
            <a:fillRect/>
          </a:stretch>
        </p:blipFill>
        <p:spPr>
          <a:xfrm>
            <a:off x="952870" y="1999373"/>
            <a:ext cx="4568308" cy="2550707"/>
          </a:xfrm>
          <a:prstGeom prst="rect">
            <a:avLst/>
          </a:prstGeom>
        </p:spPr>
      </p:pic>
      <p:sp>
        <p:nvSpPr>
          <p:cNvPr id="12" name="文本框 11">
            <a:extLst>
              <a:ext uri="{FF2B5EF4-FFF2-40B4-BE49-F238E27FC236}">
                <a16:creationId xmlns:a16="http://schemas.microsoft.com/office/drawing/2014/main" id="{9F3F7D05-47D6-43EB-8FEC-6AD8D9ACA4FA}"/>
              </a:ext>
            </a:extLst>
          </p:cNvPr>
          <p:cNvSpPr txBox="1"/>
          <p:nvPr/>
        </p:nvSpPr>
        <p:spPr>
          <a:xfrm>
            <a:off x="6149378" y="5766220"/>
            <a:ext cx="3755923" cy="400110"/>
          </a:xfrm>
          <a:prstGeom prst="rect">
            <a:avLst/>
          </a:prstGeom>
          <a:noFill/>
        </p:spPr>
        <p:txBody>
          <a:bodyPr wrap="square" rtlCol="0">
            <a:spAutoFit/>
          </a:bodyPr>
          <a:lstStyle/>
          <a:p>
            <a:r>
              <a:rPr lang="en-US" altLang="zh-CN" sz="1000" dirty="0"/>
              <a:t>  Feng, Zhen-Hua, et al. Wing Loss for Robust Facial Landmark </a:t>
            </a:r>
            <a:r>
              <a:rPr lang="en-US" altLang="zh-CN" sz="1000" dirty="0" err="1"/>
              <a:t>Localisation</a:t>
            </a:r>
            <a:r>
              <a:rPr lang="en-US" altLang="zh-CN" sz="1000" dirty="0"/>
              <a:t> with Convolutional Neural Networks. 2017.</a:t>
            </a:r>
          </a:p>
        </p:txBody>
      </p:sp>
      <p:pic>
        <p:nvPicPr>
          <p:cNvPr id="13" name="图片 12" descr="图表, 散点图&#10;&#10;描述已自动生成">
            <a:extLst>
              <a:ext uri="{FF2B5EF4-FFF2-40B4-BE49-F238E27FC236}">
                <a16:creationId xmlns:a16="http://schemas.microsoft.com/office/drawing/2014/main" id="{8AE6E928-0DF0-4B77-A596-F6249E124AE4}"/>
              </a:ext>
            </a:extLst>
          </p:cNvPr>
          <p:cNvPicPr>
            <a:picLocks noChangeAspect="1"/>
          </p:cNvPicPr>
          <p:nvPr/>
        </p:nvPicPr>
        <p:blipFill>
          <a:blip r:embed="rId4"/>
          <a:stretch>
            <a:fillRect/>
          </a:stretch>
        </p:blipFill>
        <p:spPr>
          <a:xfrm>
            <a:off x="7292220" y="1028005"/>
            <a:ext cx="3391420" cy="2308136"/>
          </a:xfrm>
          <a:prstGeom prst="rect">
            <a:avLst/>
          </a:prstGeom>
        </p:spPr>
      </p:pic>
      <p:pic>
        <p:nvPicPr>
          <p:cNvPr id="15" name="图片 14" descr="图表, 散点图&#10;&#10;描述已自动生成">
            <a:extLst>
              <a:ext uri="{FF2B5EF4-FFF2-40B4-BE49-F238E27FC236}">
                <a16:creationId xmlns:a16="http://schemas.microsoft.com/office/drawing/2014/main" id="{16D74BEC-DF97-4ED5-9EDE-FF73320B11BE}"/>
              </a:ext>
            </a:extLst>
          </p:cNvPr>
          <p:cNvPicPr>
            <a:picLocks noChangeAspect="1"/>
          </p:cNvPicPr>
          <p:nvPr/>
        </p:nvPicPr>
        <p:blipFill>
          <a:blip r:embed="rId5"/>
          <a:stretch>
            <a:fillRect/>
          </a:stretch>
        </p:blipFill>
        <p:spPr>
          <a:xfrm>
            <a:off x="7291697" y="3328808"/>
            <a:ext cx="3391420" cy="2299578"/>
          </a:xfrm>
          <a:prstGeom prst="rect">
            <a:avLst/>
          </a:prstGeom>
        </p:spPr>
      </p:pic>
      <p:sp>
        <p:nvSpPr>
          <p:cNvPr id="8" name="矩形 7">
            <a:extLst>
              <a:ext uri="{FF2B5EF4-FFF2-40B4-BE49-F238E27FC236}">
                <a16:creationId xmlns:a16="http://schemas.microsoft.com/office/drawing/2014/main" id="{05820608-E727-4412-A580-33FF483F4F81}"/>
              </a:ext>
            </a:extLst>
          </p:cNvPr>
          <p:cNvSpPr/>
          <p:nvPr/>
        </p:nvSpPr>
        <p:spPr>
          <a:xfrm>
            <a:off x="8937523" y="3336141"/>
            <a:ext cx="356414" cy="137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1B2772"/>
                </a:solidFill>
                <a:latin typeface="微软雅黑" panose="020B0503020204020204" pitchFamily="34" charset="-122"/>
                <a:ea typeface="微软雅黑" panose="020B0503020204020204" pitchFamily="34" charset="-122"/>
              </a:rPr>
              <a:t>L1</a:t>
            </a:r>
            <a:endParaRPr kumimoji="1" lang="zh-CN" altLang="en-US" sz="1000" dirty="0">
              <a:solidFill>
                <a:srgbClr val="1B277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4559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E2582-E56B-4B38-8C6B-85EF42BC362D}"/>
              </a:ext>
            </a:extLst>
          </p:cNvPr>
          <p:cNvSpPr>
            <a:spLocks noGrp="1"/>
          </p:cNvSpPr>
          <p:nvPr>
            <p:ph type="title"/>
          </p:nvPr>
        </p:nvSpPr>
        <p:spPr/>
        <p:txBody>
          <a:bodyPr>
            <a:normAutofit/>
          </a:bodyPr>
          <a:lstStyle/>
          <a:p>
            <a:r>
              <a:rPr kumimoji="1" lang="zh-CN" altLang="en-US" sz="2800" b="1"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endParaRPr lang="zh-CN" altLang="en-US" b="1" dirty="0"/>
          </a:p>
        </p:txBody>
      </p:sp>
      <p:grpSp>
        <p:nvGrpSpPr>
          <p:cNvPr id="3" name="组合 2">
            <a:extLst>
              <a:ext uri="{FF2B5EF4-FFF2-40B4-BE49-F238E27FC236}">
                <a16:creationId xmlns:a16="http://schemas.microsoft.com/office/drawing/2014/main" id="{9F5F2C27-716C-4726-B8A6-10D42458E13D}"/>
              </a:ext>
            </a:extLst>
          </p:cNvPr>
          <p:cNvGrpSpPr/>
          <p:nvPr/>
        </p:nvGrpSpPr>
        <p:grpSpPr>
          <a:xfrm>
            <a:off x="1031289" y="6426979"/>
            <a:ext cx="10129422" cy="261243"/>
            <a:chOff x="1031289" y="6426979"/>
            <a:chExt cx="10129422" cy="261243"/>
          </a:xfrm>
        </p:grpSpPr>
        <p:sp>
          <p:nvSpPr>
            <p:cNvPr id="4" name="文本框 3">
              <a:extLst>
                <a:ext uri="{FF2B5EF4-FFF2-40B4-BE49-F238E27FC236}">
                  <a16:creationId xmlns:a16="http://schemas.microsoft.com/office/drawing/2014/main" id="{F760950C-43CF-464D-B17C-8721FEB6A33E}"/>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5" name="文本框 4">
              <a:extLst>
                <a:ext uri="{FF2B5EF4-FFF2-40B4-BE49-F238E27FC236}">
                  <a16:creationId xmlns:a16="http://schemas.microsoft.com/office/drawing/2014/main" id="{3FB9031D-9325-4411-838B-8619D722DD96}"/>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p>
          </p:txBody>
        </p:sp>
        <p:sp>
          <p:nvSpPr>
            <p:cNvPr id="6" name="文本框 5">
              <a:extLst>
                <a:ext uri="{FF2B5EF4-FFF2-40B4-BE49-F238E27FC236}">
                  <a16:creationId xmlns:a16="http://schemas.microsoft.com/office/drawing/2014/main" id="{26894B21-2097-45D6-8353-5BC06EE4D0D1}"/>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7" name="文本框 6">
              <a:extLst>
                <a:ext uri="{FF2B5EF4-FFF2-40B4-BE49-F238E27FC236}">
                  <a16:creationId xmlns:a16="http://schemas.microsoft.com/office/drawing/2014/main" id="{550386DC-C368-4885-A3AD-B6E59A9FE03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1" name="标题 1">
            <a:extLst>
              <a:ext uri="{FF2B5EF4-FFF2-40B4-BE49-F238E27FC236}">
                <a16:creationId xmlns:a16="http://schemas.microsoft.com/office/drawing/2014/main" id="{249B560C-FDCB-4574-9AAA-E30EBC857EB1}"/>
              </a:ext>
            </a:extLst>
          </p:cNvPr>
          <p:cNvSpPr txBox="1"/>
          <p:nvPr/>
        </p:nvSpPr>
        <p:spPr>
          <a:xfrm>
            <a:off x="649452" y="752336"/>
            <a:ext cx="10589678" cy="50447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问题三：</a:t>
            </a:r>
            <a:r>
              <a:rPr lang="zh-CN" altLang="en-US" sz="1800" b="1" dirty="0">
                <a:solidFill>
                  <a:srgbClr val="595959"/>
                </a:solidFill>
                <a:ea typeface="LANTINGHEI SC DEMIBOLD" panose="02000000000000000000" pitchFamily="2" charset="-122"/>
              </a:rPr>
              <a:t>患者三维剂量分布长长长尾</a:t>
            </a:r>
            <a:r>
              <a:rPr lang="en-US" altLang="zh-CN" sz="1800" b="1" dirty="0">
                <a:solidFill>
                  <a:srgbClr val="595959"/>
                </a:solidFill>
                <a:ea typeface="LANTINGHEI SC DEMIBOLD" panose="02000000000000000000" pitchFamily="2" charset="-122"/>
              </a:rPr>
              <a:t>(</a:t>
            </a:r>
            <a:r>
              <a:rPr lang="zh-CN" altLang="en-US" sz="1800" b="1" dirty="0">
                <a:solidFill>
                  <a:srgbClr val="595959"/>
                </a:solidFill>
                <a:ea typeface="LANTINGHEI SC DEMIBOLD" panose="02000000000000000000" pitchFamily="2" charset="-122"/>
              </a:rPr>
              <a:t> </a:t>
            </a:r>
            <a:r>
              <a:rPr lang="en-US" altLang="zh-CN" sz="1800" b="1" dirty="0">
                <a:solidFill>
                  <a:srgbClr val="595959"/>
                </a:solidFill>
                <a:ea typeface="LANTINGHEI SC DEMIBOLD" panose="02000000000000000000" pitchFamily="2" charset="-122"/>
              </a:rPr>
              <a:t>- </a:t>
            </a:r>
            <a:r>
              <a:rPr lang="zh-CN" altLang="en-US" sz="1800" b="1" dirty="0">
                <a:solidFill>
                  <a:srgbClr val="595959"/>
                </a:solidFill>
                <a:ea typeface="LANTINGHEI SC DEMIBOLD" panose="02000000000000000000" pitchFamily="2" charset="-122"/>
              </a:rPr>
              <a:t>、</a:t>
            </a:r>
            <a:r>
              <a:rPr lang="en-US" altLang="zh-CN" sz="1800" b="1" dirty="0">
                <a:solidFill>
                  <a:srgbClr val="595959"/>
                </a:solidFill>
                <a:ea typeface="LANTINGHEI SC DEMIBOLD" panose="02000000000000000000" pitchFamily="2" charset="-122"/>
              </a:rPr>
              <a:t>- )</a:t>
            </a: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解决三：使用特定损失函数</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pic>
        <p:nvPicPr>
          <p:cNvPr id="22" name="图片 21" descr="图表, 直方图&#10;&#10;描述已自动生成">
            <a:extLst>
              <a:ext uri="{FF2B5EF4-FFF2-40B4-BE49-F238E27FC236}">
                <a16:creationId xmlns:a16="http://schemas.microsoft.com/office/drawing/2014/main" id="{914FB7AD-F844-4684-9DA5-8722FEF36A9A}"/>
              </a:ext>
            </a:extLst>
          </p:cNvPr>
          <p:cNvPicPr>
            <a:picLocks noChangeAspect="1"/>
          </p:cNvPicPr>
          <p:nvPr/>
        </p:nvPicPr>
        <p:blipFill>
          <a:blip r:embed="rId3"/>
          <a:stretch>
            <a:fillRect/>
          </a:stretch>
        </p:blipFill>
        <p:spPr>
          <a:xfrm>
            <a:off x="6096000" y="1658229"/>
            <a:ext cx="3845436" cy="4206540"/>
          </a:xfrm>
          <a:prstGeom prst="rect">
            <a:avLst/>
          </a:prstGeom>
        </p:spPr>
      </p:pic>
      <p:sp>
        <p:nvSpPr>
          <p:cNvPr id="23" name="文本框 22">
            <a:extLst>
              <a:ext uri="{FF2B5EF4-FFF2-40B4-BE49-F238E27FC236}">
                <a16:creationId xmlns:a16="http://schemas.microsoft.com/office/drawing/2014/main" id="{F232D2AF-13AB-4A19-874B-B6E43A139A28}"/>
              </a:ext>
            </a:extLst>
          </p:cNvPr>
          <p:cNvSpPr txBox="1"/>
          <p:nvPr/>
        </p:nvSpPr>
        <p:spPr>
          <a:xfrm>
            <a:off x="801161" y="5967164"/>
            <a:ext cx="3755923" cy="461665"/>
          </a:xfrm>
          <a:prstGeom prst="rect">
            <a:avLst/>
          </a:prstGeom>
          <a:noFill/>
        </p:spPr>
        <p:txBody>
          <a:bodyPr wrap="square" rtlCol="0">
            <a:spAutoFit/>
          </a:bodyPr>
          <a:lstStyle/>
          <a:p>
            <a:r>
              <a:rPr lang="en-US" altLang="zh-CN" sz="1200" dirty="0"/>
              <a:t>MSE</a:t>
            </a:r>
            <a:r>
              <a:rPr lang="zh-CN" altLang="en-US" sz="1200" dirty="0"/>
              <a:t>作为损失函数的验证集表现，验证指标为官方指定的</a:t>
            </a:r>
            <a:r>
              <a:rPr lang="en-US" altLang="zh-CN" sz="1200" dirty="0"/>
              <a:t>MSE</a:t>
            </a:r>
            <a:endParaRPr lang="zh-CN" altLang="en-US" sz="1200" dirty="0"/>
          </a:p>
        </p:txBody>
      </p:sp>
      <p:sp>
        <p:nvSpPr>
          <p:cNvPr id="24" name="文本框 23">
            <a:extLst>
              <a:ext uri="{FF2B5EF4-FFF2-40B4-BE49-F238E27FC236}">
                <a16:creationId xmlns:a16="http://schemas.microsoft.com/office/drawing/2014/main" id="{5B2F62AF-58DF-45B9-95F4-EA61B7B14BAB}"/>
              </a:ext>
            </a:extLst>
          </p:cNvPr>
          <p:cNvSpPr txBox="1"/>
          <p:nvPr/>
        </p:nvSpPr>
        <p:spPr>
          <a:xfrm>
            <a:off x="6096000" y="5951399"/>
            <a:ext cx="3755923" cy="461665"/>
          </a:xfrm>
          <a:prstGeom prst="rect">
            <a:avLst/>
          </a:prstGeom>
          <a:noFill/>
        </p:spPr>
        <p:txBody>
          <a:bodyPr wrap="square" rtlCol="0">
            <a:spAutoFit/>
          </a:bodyPr>
          <a:lstStyle/>
          <a:p>
            <a:r>
              <a:rPr lang="en-US" altLang="zh-CN" sz="1200" dirty="0"/>
              <a:t>L1smooth</a:t>
            </a:r>
            <a:r>
              <a:rPr lang="zh-CN" altLang="en-US" sz="1200" dirty="0"/>
              <a:t>作为损失函数的验证集表现，验证指标为官方指定的</a:t>
            </a:r>
            <a:r>
              <a:rPr lang="en-US" altLang="zh-CN" sz="1200" dirty="0"/>
              <a:t>MSE</a:t>
            </a:r>
            <a:endParaRPr lang="zh-CN" altLang="en-US" sz="1200" dirty="0"/>
          </a:p>
        </p:txBody>
      </p:sp>
      <p:pic>
        <p:nvPicPr>
          <p:cNvPr id="26" name="图片 25" descr="直方图&#10;&#10;中度可信度描述已自动生成">
            <a:extLst>
              <a:ext uri="{FF2B5EF4-FFF2-40B4-BE49-F238E27FC236}">
                <a16:creationId xmlns:a16="http://schemas.microsoft.com/office/drawing/2014/main" id="{7E7BAFA1-B4F3-4511-BF6D-9968AF17A0AB}"/>
              </a:ext>
            </a:extLst>
          </p:cNvPr>
          <p:cNvPicPr>
            <a:picLocks noChangeAspect="1"/>
          </p:cNvPicPr>
          <p:nvPr/>
        </p:nvPicPr>
        <p:blipFill>
          <a:blip r:embed="rId4"/>
          <a:stretch>
            <a:fillRect/>
          </a:stretch>
        </p:blipFill>
        <p:spPr>
          <a:xfrm>
            <a:off x="893240" y="1658229"/>
            <a:ext cx="3663844" cy="4225087"/>
          </a:xfrm>
          <a:prstGeom prst="rect">
            <a:avLst/>
          </a:prstGeom>
        </p:spPr>
      </p:pic>
    </p:spTree>
    <p:extLst>
      <p:ext uri="{BB962C8B-B14F-4D97-AF65-F5344CB8AC3E}">
        <p14:creationId xmlns:p14="http://schemas.microsoft.com/office/powerpoint/2010/main" val="1045691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E2582-E56B-4B38-8C6B-85EF42BC362D}"/>
              </a:ext>
            </a:extLst>
          </p:cNvPr>
          <p:cNvSpPr>
            <a:spLocks noGrp="1"/>
          </p:cNvSpPr>
          <p:nvPr>
            <p:ph type="title"/>
          </p:nvPr>
        </p:nvSpPr>
        <p:spPr/>
        <p:txBody>
          <a:bodyPr>
            <a:normAutofit/>
          </a:bodyPr>
          <a:lstStyle/>
          <a:p>
            <a:r>
              <a:rPr kumimoji="1" lang="zh-CN" altLang="en-US" sz="2800" b="1"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endParaRPr lang="zh-CN" altLang="en-US" b="1" dirty="0"/>
          </a:p>
        </p:txBody>
      </p:sp>
      <p:grpSp>
        <p:nvGrpSpPr>
          <p:cNvPr id="3" name="组合 2">
            <a:extLst>
              <a:ext uri="{FF2B5EF4-FFF2-40B4-BE49-F238E27FC236}">
                <a16:creationId xmlns:a16="http://schemas.microsoft.com/office/drawing/2014/main" id="{9F5F2C27-716C-4726-B8A6-10D42458E13D}"/>
              </a:ext>
            </a:extLst>
          </p:cNvPr>
          <p:cNvGrpSpPr/>
          <p:nvPr/>
        </p:nvGrpSpPr>
        <p:grpSpPr>
          <a:xfrm>
            <a:off x="1031289" y="6426979"/>
            <a:ext cx="10129422" cy="261243"/>
            <a:chOff x="1031289" y="6426979"/>
            <a:chExt cx="10129422" cy="261243"/>
          </a:xfrm>
        </p:grpSpPr>
        <p:sp>
          <p:nvSpPr>
            <p:cNvPr id="4" name="文本框 3">
              <a:extLst>
                <a:ext uri="{FF2B5EF4-FFF2-40B4-BE49-F238E27FC236}">
                  <a16:creationId xmlns:a16="http://schemas.microsoft.com/office/drawing/2014/main" id="{F760950C-43CF-464D-B17C-8721FEB6A33E}"/>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5" name="文本框 4">
              <a:extLst>
                <a:ext uri="{FF2B5EF4-FFF2-40B4-BE49-F238E27FC236}">
                  <a16:creationId xmlns:a16="http://schemas.microsoft.com/office/drawing/2014/main" id="{3FB9031D-9325-4411-838B-8619D722DD96}"/>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算法设计详情</a:t>
              </a:r>
            </a:p>
          </p:txBody>
        </p:sp>
        <p:sp>
          <p:nvSpPr>
            <p:cNvPr id="6" name="文本框 5">
              <a:extLst>
                <a:ext uri="{FF2B5EF4-FFF2-40B4-BE49-F238E27FC236}">
                  <a16:creationId xmlns:a16="http://schemas.microsoft.com/office/drawing/2014/main" id="{26894B21-2097-45D6-8353-5BC06EE4D0D1}"/>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7" name="文本框 6">
              <a:extLst>
                <a:ext uri="{FF2B5EF4-FFF2-40B4-BE49-F238E27FC236}">
                  <a16:creationId xmlns:a16="http://schemas.microsoft.com/office/drawing/2014/main" id="{550386DC-C368-4885-A3AD-B6E59A9FE03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1" name="标题 1">
            <a:extLst>
              <a:ext uri="{FF2B5EF4-FFF2-40B4-BE49-F238E27FC236}">
                <a16:creationId xmlns:a16="http://schemas.microsoft.com/office/drawing/2014/main" id="{249B560C-FDCB-4574-9AAA-E30EBC857EB1}"/>
              </a:ext>
            </a:extLst>
          </p:cNvPr>
          <p:cNvSpPr txBox="1"/>
          <p:nvPr/>
        </p:nvSpPr>
        <p:spPr>
          <a:xfrm>
            <a:off x="649452" y="752336"/>
            <a:ext cx="10589678" cy="504478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问题四：数据量较少，容易过拟合</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解决四</a:t>
            </a:r>
            <a:r>
              <a:rPr lang="zh-CN" altLang="en-US" sz="1800" b="1" dirty="0">
                <a:solidFill>
                  <a:srgbClr val="595959"/>
                </a:solidFill>
                <a:ea typeface="LANTINGHEI SC DEMIBOLD" panose="02000000000000000000" pitchFamily="2" charset="-122"/>
              </a:rPr>
              <a:t>：减少网络参数</a:t>
            </a:r>
            <a:endParaRPr lang="en-US" altLang="zh-CN" sz="1800" b="1" dirty="0">
              <a:solidFill>
                <a:srgbClr val="595959"/>
              </a:solidFill>
              <a:ea typeface="LANTINGHEI SC DEMIBOLD" panose="02000000000000000000" pitchFamily="2" charset="-122"/>
            </a:endParaRPr>
          </a:p>
          <a:p>
            <a:pPr>
              <a:lnSpc>
                <a:spcPct val="150000"/>
              </a:lnSpc>
              <a:buClr>
                <a:srgbClr val="0052D9"/>
              </a:buClr>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pic>
        <p:nvPicPr>
          <p:cNvPr id="13" name="图片 12" descr="直方图&#10;&#10;中度可信度描述已自动生成">
            <a:extLst>
              <a:ext uri="{FF2B5EF4-FFF2-40B4-BE49-F238E27FC236}">
                <a16:creationId xmlns:a16="http://schemas.microsoft.com/office/drawing/2014/main" id="{37BA7B9E-581A-4977-962B-6E6E431B2F99}"/>
              </a:ext>
            </a:extLst>
          </p:cNvPr>
          <p:cNvPicPr>
            <a:picLocks noChangeAspect="1"/>
          </p:cNvPicPr>
          <p:nvPr/>
        </p:nvPicPr>
        <p:blipFill>
          <a:blip r:embed="rId3"/>
          <a:stretch>
            <a:fillRect/>
          </a:stretch>
        </p:blipFill>
        <p:spPr>
          <a:xfrm>
            <a:off x="893240" y="1658229"/>
            <a:ext cx="3663844" cy="4225087"/>
          </a:xfrm>
          <a:prstGeom prst="rect">
            <a:avLst/>
          </a:prstGeom>
        </p:spPr>
      </p:pic>
      <p:pic>
        <p:nvPicPr>
          <p:cNvPr id="9" name="图片 8" descr="图形用户界面&#10;&#10;中度可信度描述已自动生成">
            <a:extLst>
              <a:ext uri="{FF2B5EF4-FFF2-40B4-BE49-F238E27FC236}">
                <a16:creationId xmlns:a16="http://schemas.microsoft.com/office/drawing/2014/main" id="{BC6B1F9F-A990-4012-9AF7-C22190D4B99B}"/>
              </a:ext>
            </a:extLst>
          </p:cNvPr>
          <p:cNvPicPr>
            <a:picLocks noChangeAspect="1"/>
          </p:cNvPicPr>
          <p:nvPr/>
        </p:nvPicPr>
        <p:blipFill>
          <a:blip r:embed="rId4"/>
          <a:stretch>
            <a:fillRect/>
          </a:stretch>
        </p:blipFill>
        <p:spPr>
          <a:xfrm>
            <a:off x="4557084" y="1658229"/>
            <a:ext cx="3752797" cy="4225087"/>
          </a:xfrm>
          <a:prstGeom prst="rect">
            <a:avLst/>
          </a:prstGeom>
        </p:spPr>
      </p:pic>
      <p:cxnSp>
        <p:nvCxnSpPr>
          <p:cNvPr id="12" name="直接连接符 11">
            <a:extLst>
              <a:ext uri="{FF2B5EF4-FFF2-40B4-BE49-F238E27FC236}">
                <a16:creationId xmlns:a16="http://schemas.microsoft.com/office/drawing/2014/main" id="{51D45345-644D-408D-BA21-6E7190E2404A}"/>
              </a:ext>
            </a:extLst>
          </p:cNvPr>
          <p:cNvCxnSpPr/>
          <p:nvPr/>
        </p:nvCxnSpPr>
        <p:spPr>
          <a:xfrm>
            <a:off x="3215148" y="5447071"/>
            <a:ext cx="50046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000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结果分析</a:t>
            </a:r>
          </a:p>
        </p:txBody>
      </p:sp>
      <p:sp>
        <p:nvSpPr>
          <p:cNvPr id="6" name="标题 1"/>
          <p:cNvSpPr txBox="1"/>
          <p:nvPr/>
        </p:nvSpPr>
        <p:spPr>
          <a:xfrm>
            <a:off x="698103" y="959138"/>
            <a:ext cx="7086997" cy="14914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比赛指标</a:t>
            </a:r>
            <a:r>
              <a:rPr lang="en-US" altLang="zh-CN" sz="1800" b="1" dirty="0">
                <a:solidFill>
                  <a:srgbClr val="595959"/>
                </a:solidFill>
                <a:latin typeface="LANTINGHEI SC DEMIBOLD" panose="02000000000000000000" pitchFamily="2" charset="-122"/>
                <a:ea typeface="LANTINGHEI SC DEMIBOLD" panose="02000000000000000000" pitchFamily="2" charset="-122"/>
              </a:rPr>
              <a:t>:</a:t>
            </a:r>
          </a:p>
          <a:p>
            <a:pPr>
              <a:lnSpc>
                <a:spcPct val="150000"/>
              </a:lnSpc>
              <a:buClr>
                <a:srgbClr val="0052D9"/>
              </a:buClr>
              <a:defRPr sz="4200"/>
            </a:pPr>
            <a:r>
              <a:rPr lang="en-US" altLang="zh-CN" sz="4200" b="1" dirty="0">
                <a:solidFill>
                  <a:srgbClr val="595959"/>
                </a:solidFill>
                <a:ea typeface="LANTINGHEI SC DEMIBOLD" panose="02000000000000000000" pitchFamily="2" charset="-122"/>
              </a:rPr>
              <a:t>MSE:20997.1196</a:t>
            </a:r>
          </a:p>
        </p:txBody>
      </p:sp>
      <p:grpSp>
        <p:nvGrpSpPr>
          <p:cNvPr id="4" name="组合 3">
            <a:extLst>
              <a:ext uri="{FF2B5EF4-FFF2-40B4-BE49-F238E27FC236}">
                <a16:creationId xmlns:a16="http://schemas.microsoft.com/office/drawing/2014/main" id="{10EAB4C7-33FC-4A45-8BD1-411AEB671764}"/>
              </a:ext>
            </a:extLst>
          </p:cNvPr>
          <p:cNvGrpSpPr/>
          <p:nvPr/>
        </p:nvGrpSpPr>
        <p:grpSpPr>
          <a:xfrm>
            <a:off x="1031289" y="6426979"/>
            <a:ext cx="10129422" cy="261243"/>
            <a:chOff x="1031289" y="6426979"/>
            <a:chExt cx="10129422" cy="261243"/>
          </a:xfrm>
        </p:grpSpPr>
        <p:sp>
          <p:nvSpPr>
            <p:cNvPr id="5" name="文本框 4">
              <a:extLst>
                <a:ext uri="{FF2B5EF4-FFF2-40B4-BE49-F238E27FC236}">
                  <a16:creationId xmlns:a16="http://schemas.microsoft.com/office/drawing/2014/main" id="{66DE5E4F-8DC0-47A9-9B6D-974F74963357}"/>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7" name="文本框 6">
              <a:extLst>
                <a:ext uri="{FF2B5EF4-FFF2-40B4-BE49-F238E27FC236}">
                  <a16:creationId xmlns:a16="http://schemas.microsoft.com/office/drawing/2014/main" id="{C19C8DEA-6727-4055-A223-253981097A39}"/>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算法设计详情</a:t>
              </a:r>
            </a:p>
          </p:txBody>
        </p:sp>
        <p:sp>
          <p:nvSpPr>
            <p:cNvPr id="8" name="文本框 7">
              <a:extLst>
                <a:ext uri="{FF2B5EF4-FFF2-40B4-BE49-F238E27FC236}">
                  <a16:creationId xmlns:a16="http://schemas.microsoft.com/office/drawing/2014/main" id="{A3028553-8D9E-49D2-ADA0-A069CEBA2C6F}"/>
                </a:ext>
              </a:extLst>
            </p:cNvPr>
            <p:cNvSpPr txBox="1"/>
            <p:nvPr/>
          </p:nvSpPr>
          <p:spPr>
            <a:xfrm>
              <a:off x="6473975" y="6441999"/>
              <a:ext cx="1866774" cy="246221"/>
            </a:xfrm>
            <a:prstGeom prst="rect">
              <a:avLst/>
            </a:prstGeom>
            <a:noFill/>
          </p:spPr>
          <p:txBody>
            <a:bodyPr wrap="square" rtlCol="0">
              <a:spAutoFit/>
            </a:bodyPr>
            <a:lstStyle>
              <a:defPPr>
                <a:defRPr lang="zh-CN"/>
              </a:defPPr>
              <a:lvl1pPr>
                <a:defRPr kumimoji="1" sz="1000">
                  <a:solidFill>
                    <a:schemeClr val="bg2">
                      <a:lumMod val="75000"/>
                    </a:schemeClr>
                  </a:solidFill>
                  <a:ea typeface="LANTINGHEI SC DEMIBOLD" panose="02000000000000000000" pitchFamily="2" charset="-122"/>
                </a:defRPr>
              </a:lvl1pPr>
            </a:lstStyle>
            <a:p>
              <a:r>
                <a:rPr lang="zh-CN" altLang="en-US" dirty="0">
                  <a:solidFill>
                    <a:schemeClr val="tx1"/>
                  </a:solidFill>
                </a:rPr>
                <a:t>结果分析</a:t>
              </a:r>
            </a:p>
          </p:txBody>
        </p:sp>
        <p:sp>
          <p:nvSpPr>
            <p:cNvPr id="9" name="文本框 8">
              <a:extLst>
                <a:ext uri="{FF2B5EF4-FFF2-40B4-BE49-F238E27FC236}">
                  <a16:creationId xmlns:a16="http://schemas.microsoft.com/office/drawing/2014/main" id="{FF3A11D5-D2B2-433D-A950-BBB9F09736DA}"/>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pic>
        <p:nvPicPr>
          <p:cNvPr id="12" name="图片 11" descr="图形用户界面&#10;&#10;描述已自动生成">
            <a:extLst>
              <a:ext uri="{FF2B5EF4-FFF2-40B4-BE49-F238E27FC236}">
                <a16:creationId xmlns:a16="http://schemas.microsoft.com/office/drawing/2014/main" id="{385F0D10-5176-470D-A5D2-C165CE214B53}"/>
              </a:ext>
            </a:extLst>
          </p:cNvPr>
          <p:cNvPicPr>
            <a:picLocks noChangeAspect="1"/>
          </p:cNvPicPr>
          <p:nvPr/>
        </p:nvPicPr>
        <p:blipFill>
          <a:blip r:embed="rId3"/>
          <a:stretch>
            <a:fillRect/>
          </a:stretch>
        </p:blipFill>
        <p:spPr>
          <a:xfrm>
            <a:off x="6398211" y="1073253"/>
            <a:ext cx="4762500" cy="4514850"/>
          </a:xfrm>
          <a:prstGeom prst="rect">
            <a:avLst/>
          </a:prstGeom>
        </p:spPr>
      </p:pic>
      <p:sp>
        <p:nvSpPr>
          <p:cNvPr id="13" name="文本框 12">
            <a:extLst>
              <a:ext uri="{FF2B5EF4-FFF2-40B4-BE49-F238E27FC236}">
                <a16:creationId xmlns:a16="http://schemas.microsoft.com/office/drawing/2014/main" id="{A318F5F8-62A1-4A20-A5CF-871348A1C0DE}"/>
              </a:ext>
            </a:extLst>
          </p:cNvPr>
          <p:cNvSpPr txBox="1"/>
          <p:nvPr/>
        </p:nvSpPr>
        <p:spPr>
          <a:xfrm>
            <a:off x="6473975" y="5791200"/>
            <a:ext cx="4762500" cy="461665"/>
          </a:xfrm>
          <a:prstGeom prst="rect">
            <a:avLst/>
          </a:prstGeom>
          <a:noFill/>
        </p:spPr>
        <p:txBody>
          <a:bodyPr wrap="square" rtlCol="0">
            <a:spAutoFit/>
          </a:bodyPr>
          <a:lstStyle/>
          <a:p>
            <a:r>
              <a:rPr lang="zh-CN" altLang="en-US" sz="1200" dirty="0">
                <a:solidFill>
                  <a:srgbClr val="595959"/>
                </a:solidFill>
                <a:ea typeface="LANTINGHEI SC DEMIBOLD" panose="02000000000000000000" pitchFamily="2" charset="-122"/>
              </a:rPr>
              <a:t>第一例</a:t>
            </a:r>
            <a:r>
              <a:rPr lang="en-US" altLang="zh-CN" sz="1200" dirty="0">
                <a:solidFill>
                  <a:srgbClr val="595959"/>
                </a:solidFill>
                <a:ea typeface="LANTINGHEI SC DEMIBOLD" panose="02000000000000000000" pitchFamily="2" charset="-122"/>
              </a:rPr>
              <a:t>CT</a:t>
            </a:r>
            <a:r>
              <a:rPr lang="zh-CN" altLang="en-US" sz="1200" dirty="0">
                <a:solidFill>
                  <a:srgbClr val="595959"/>
                </a:solidFill>
                <a:ea typeface="LANTINGHEI SC DEMIBOLD" panose="02000000000000000000" pitchFamily="2" charset="-122"/>
              </a:rPr>
              <a:t>图像，第二列合并的三个部分图像，第三列模型预测的剂量分布图，第四列为真实剂量分布图</a:t>
            </a:r>
            <a:endParaRPr lang="zh-CN" alt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演讲框架</a:t>
            </a:r>
          </a:p>
        </p:txBody>
      </p:sp>
      <p:grpSp>
        <p:nvGrpSpPr>
          <p:cNvPr id="8" name="组合 7"/>
          <p:cNvGrpSpPr/>
          <p:nvPr/>
        </p:nvGrpSpPr>
        <p:grpSpPr>
          <a:xfrm>
            <a:off x="1114273" y="2359119"/>
            <a:ext cx="2419201" cy="3472705"/>
            <a:chOff x="1438727" y="3303293"/>
            <a:chExt cx="2419201" cy="3472705"/>
          </a:xfrm>
        </p:grpSpPr>
        <p:sp>
          <p:nvSpPr>
            <p:cNvPr id="4" name="标题 1"/>
            <p:cNvSpPr txBox="1"/>
            <p:nvPr/>
          </p:nvSpPr>
          <p:spPr>
            <a:xfrm>
              <a:off x="1438727" y="3303293"/>
              <a:ext cx="2419200" cy="82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en-US" altLang="zh-CN" sz="2000" dirty="0">
                  <a:solidFill>
                    <a:srgbClr val="0077FF"/>
                  </a:solidFill>
                  <a:latin typeface="LANTINGHEI SC DEMIBOLD" panose="02000000000000000000" pitchFamily="2" charset="-122"/>
                  <a:ea typeface="LANTINGHEI SC DEMIBOLD" panose="02000000000000000000" pitchFamily="2" charset="-122"/>
                </a:rPr>
                <a:t>01</a:t>
              </a:r>
              <a:r>
                <a:rPr lang="zh-CN" altLang="en-US" sz="2000" dirty="0">
                  <a:solidFill>
                    <a:srgbClr val="0077FF"/>
                  </a:solidFill>
                  <a:latin typeface="LANTINGHEI SC DEMIBOLD" panose="02000000000000000000" pitchFamily="2" charset="-122"/>
                  <a:ea typeface="LANTINGHEI SC DEMIBOLD" panose="02000000000000000000" pitchFamily="2" charset="-122"/>
                </a:rPr>
                <a:t> </a:t>
              </a:r>
              <a:endParaRPr lang="en-US" altLang="zh-CN" sz="2000" dirty="0">
                <a:solidFill>
                  <a:srgbClr val="0077FF"/>
                </a:solidFill>
                <a:latin typeface="LANTINGHEI SC DEMIBOLD" panose="02000000000000000000" pitchFamily="2" charset="-122"/>
                <a:ea typeface="LANTINGHEI SC DEMIBOLD" panose="02000000000000000000" pitchFamily="2" charset="-122"/>
              </a:endParaRPr>
            </a:p>
            <a:p>
              <a:r>
                <a:rPr kumimoji="1" lang="zh-CN" altLang="en-US" sz="2000" b="1" dirty="0">
                  <a:solidFill>
                    <a:srgbClr val="0077FF"/>
                  </a:solidFill>
                  <a:latin typeface="LANTINGHEI SC DEMIBOLD" panose="02000000000000000000" pitchFamily="2" charset="-122"/>
                  <a:ea typeface="LANTINGHEI SC DEMIBOLD" panose="02000000000000000000" pitchFamily="2" charset="-122"/>
                </a:rPr>
                <a:t>问题定义与分析</a:t>
              </a:r>
            </a:p>
          </p:txBody>
        </p:sp>
        <p:sp>
          <p:nvSpPr>
            <p:cNvPr id="5" name="标题 1"/>
            <p:cNvSpPr txBox="1"/>
            <p:nvPr/>
          </p:nvSpPr>
          <p:spPr>
            <a:xfrm>
              <a:off x="1438728" y="4127159"/>
              <a:ext cx="2419200" cy="26488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a:lnSpc>
                  <a:spcPts val="2400"/>
                </a:lnSpc>
              </a:pPr>
              <a:r>
                <a:rPr lang="zh-CN" altLang="en-US" sz="1600" b="1" dirty="0">
                  <a:solidFill>
                    <a:srgbClr val="595959"/>
                  </a:solidFill>
                  <a:latin typeface="LANTINGHEI SC DEMIBOLD" panose="02000000000000000000" pitchFamily="2" charset="-122"/>
                  <a:ea typeface="LANTINGHEI SC DEMIBOLD" panose="02000000000000000000" pitchFamily="2" charset="-122"/>
                </a:rPr>
                <a:t>问题类型</a:t>
              </a:r>
              <a:endParaRPr lang="en-US" altLang="zh-CN" sz="1600" b="1" dirty="0">
                <a:solidFill>
                  <a:srgbClr val="595959"/>
                </a:solidFill>
                <a:latin typeface="LANTINGHEI SC DEMIBOLD" panose="02000000000000000000" pitchFamily="2" charset="-122"/>
                <a:ea typeface="LANTINGHEI SC DEMIBOLD" panose="02000000000000000000" pitchFamily="2" charset="-122"/>
              </a:endParaRPr>
            </a:p>
            <a:p>
              <a:pPr>
                <a:lnSpc>
                  <a:spcPts val="2400"/>
                </a:lnSpc>
              </a:pPr>
              <a:r>
                <a:rPr lang="zh-CN" altLang="en-US" sz="1600" b="1" dirty="0">
                  <a:solidFill>
                    <a:srgbClr val="595959"/>
                  </a:solidFill>
                  <a:ea typeface="LANTINGHEI SC DEMIBOLD" panose="02000000000000000000" pitchFamily="2" charset="-122"/>
                </a:rPr>
                <a:t>数据输入</a:t>
              </a:r>
              <a:r>
                <a:rPr lang="en-US" altLang="zh-CN" sz="1600" b="1" dirty="0">
                  <a:solidFill>
                    <a:srgbClr val="595959"/>
                  </a:solidFill>
                  <a:ea typeface="LANTINGHEI SC DEMIBOLD" panose="02000000000000000000" pitchFamily="2" charset="-122"/>
                </a:rPr>
                <a:t>\</a:t>
              </a:r>
              <a:r>
                <a:rPr lang="zh-CN" altLang="en-US" sz="1600" b="1" dirty="0">
                  <a:solidFill>
                    <a:srgbClr val="595959"/>
                  </a:solidFill>
                  <a:ea typeface="LANTINGHEI SC DEMIBOLD" panose="02000000000000000000" pitchFamily="2" charset="-122"/>
                </a:rPr>
                <a:t>输出</a:t>
              </a:r>
              <a:endParaRPr lang="en-US" altLang="zh-CN" sz="1600" b="1" dirty="0">
                <a:solidFill>
                  <a:srgbClr val="595959"/>
                </a:solidFill>
                <a:ea typeface="LANTINGHEI SC DEMIBOLD" panose="02000000000000000000" pitchFamily="2" charset="-122"/>
              </a:endParaRPr>
            </a:p>
            <a:p>
              <a:pPr>
                <a:lnSpc>
                  <a:spcPts val="2400"/>
                </a:lnSpc>
              </a:pPr>
              <a:r>
                <a:rPr lang="zh-CN" altLang="en-US" sz="1600" b="1" dirty="0">
                  <a:solidFill>
                    <a:srgbClr val="595959"/>
                  </a:solidFill>
                  <a:ea typeface="LANTINGHEI SC DEMIBOLD" panose="02000000000000000000" pitchFamily="2" charset="-122"/>
                </a:rPr>
                <a:t>数据分析</a:t>
              </a:r>
              <a:endParaRPr lang="en-US" altLang="zh-CN" sz="1600" b="1" dirty="0">
                <a:solidFill>
                  <a:srgbClr val="595959"/>
                </a:solidFill>
                <a:ea typeface="LANTINGHEI SC DEMIBOLD" panose="02000000000000000000" pitchFamily="2" charset="-122"/>
              </a:endParaRPr>
            </a:p>
            <a:p>
              <a:pPr>
                <a:lnSpc>
                  <a:spcPts val="2400"/>
                </a:lnSpc>
              </a:pPr>
              <a:r>
                <a:rPr lang="zh-CN" altLang="en-US" sz="1600" b="1" dirty="0">
                  <a:solidFill>
                    <a:srgbClr val="595959"/>
                  </a:solidFill>
                  <a:ea typeface="LANTINGHEI SC DEMIBOLD" panose="02000000000000000000" pitchFamily="2" charset="-122"/>
                </a:rPr>
                <a:t>面临的四个难题</a:t>
              </a:r>
            </a:p>
          </p:txBody>
        </p:sp>
      </p:grpSp>
      <p:grpSp>
        <p:nvGrpSpPr>
          <p:cNvPr id="12" name="组合 11"/>
          <p:cNvGrpSpPr/>
          <p:nvPr/>
        </p:nvGrpSpPr>
        <p:grpSpPr>
          <a:xfrm>
            <a:off x="3794124" y="2359119"/>
            <a:ext cx="2419201" cy="3472705"/>
            <a:chOff x="1438727" y="3303293"/>
            <a:chExt cx="2419201" cy="3472705"/>
          </a:xfrm>
        </p:grpSpPr>
        <p:sp>
          <p:nvSpPr>
            <p:cNvPr id="13" name="标题 1"/>
            <p:cNvSpPr txBox="1"/>
            <p:nvPr/>
          </p:nvSpPr>
          <p:spPr>
            <a:xfrm>
              <a:off x="1438727" y="3303293"/>
              <a:ext cx="2419200" cy="82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en-US" altLang="zh-CN" sz="2000" dirty="0">
                  <a:solidFill>
                    <a:srgbClr val="04285D"/>
                  </a:solidFill>
                  <a:latin typeface="LANTINGHEI SC DEMIBOLD" panose="02000000000000000000" pitchFamily="2" charset="-122"/>
                  <a:ea typeface="LANTINGHEI SC DEMIBOLD" panose="02000000000000000000" pitchFamily="2" charset="-122"/>
                </a:rPr>
                <a:t>02</a:t>
              </a:r>
              <a:r>
                <a:rPr lang="zh-CN" altLang="en-US" sz="2000" dirty="0">
                  <a:solidFill>
                    <a:srgbClr val="04285D"/>
                  </a:solidFill>
                  <a:latin typeface="LANTINGHEI SC DEMIBOLD" panose="02000000000000000000" pitchFamily="2" charset="-122"/>
                  <a:ea typeface="LANTINGHEI SC DEMIBOLD" panose="02000000000000000000" pitchFamily="2" charset="-122"/>
                </a:rPr>
                <a:t> </a:t>
              </a:r>
              <a:endParaRPr lang="en-US" altLang="zh-CN" sz="2000" dirty="0">
                <a:solidFill>
                  <a:srgbClr val="04285D"/>
                </a:solidFill>
                <a:latin typeface="LANTINGHEI SC DEMIBOLD" panose="02000000000000000000" pitchFamily="2" charset="-122"/>
                <a:ea typeface="LANTINGHEI SC DEMIBOLD" panose="02000000000000000000" pitchFamily="2" charset="-122"/>
              </a:endParaRPr>
            </a:p>
            <a:p>
              <a:r>
                <a:rPr kumimoji="1" lang="zh-CN" altLang="en-US" sz="2000" b="1" dirty="0">
                  <a:solidFill>
                    <a:srgbClr val="04285D"/>
                  </a:solidFill>
                  <a:latin typeface="LANTINGHEI SC DEMIBOLD" panose="02000000000000000000" pitchFamily="2" charset="-122"/>
                  <a:ea typeface="LANTINGHEI SC DEMIBOLD" panose="02000000000000000000" pitchFamily="2" charset="-122"/>
                </a:rPr>
                <a:t>算法设计详情</a:t>
              </a:r>
            </a:p>
          </p:txBody>
        </p:sp>
        <p:sp>
          <p:nvSpPr>
            <p:cNvPr id="14" name="标题 1"/>
            <p:cNvSpPr txBox="1"/>
            <p:nvPr/>
          </p:nvSpPr>
          <p:spPr>
            <a:xfrm>
              <a:off x="1438728" y="4127159"/>
              <a:ext cx="2419200" cy="26488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a:lnSpc>
                  <a:spcPts val="2400"/>
                </a:lnSpc>
              </a:pPr>
              <a:r>
                <a:rPr lang="zh-CN" altLang="en-US" sz="1600" b="1" dirty="0">
                  <a:solidFill>
                    <a:srgbClr val="595959"/>
                  </a:solidFill>
                  <a:ea typeface="LANTINGHEI SC DEMIBOLD" panose="02000000000000000000" pitchFamily="2" charset="-122"/>
                </a:rPr>
                <a:t>基本算法框架</a:t>
              </a:r>
              <a:endParaRPr lang="en-US" altLang="zh-CN" sz="1600" b="1" dirty="0">
                <a:solidFill>
                  <a:srgbClr val="595959"/>
                </a:solidFill>
                <a:ea typeface="LANTINGHEI SC DEMIBOLD" panose="02000000000000000000" pitchFamily="2" charset="-122"/>
              </a:endParaRPr>
            </a:p>
            <a:p>
              <a:pPr>
                <a:lnSpc>
                  <a:spcPts val="2400"/>
                </a:lnSpc>
              </a:pPr>
              <a:r>
                <a:rPr lang="zh-CN" altLang="en-US" sz="1600" b="1" dirty="0">
                  <a:solidFill>
                    <a:srgbClr val="595959"/>
                  </a:solidFill>
                  <a:ea typeface="LANTINGHEI SC DEMIBOLD" panose="02000000000000000000" pitchFamily="2" charset="-122"/>
                </a:rPr>
                <a:t>针对问题的四个解决方案</a:t>
              </a:r>
              <a:endParaRPr lang="en-US" altLang="zh-CN" sz="1600" b="1" dirty="0">
                <a:solidFill>
                  <a:srgbClr val="595959"/>
                </a:solidFill>
                <a:ea typeface="LANTINGHEI SC DEMIBOLD" panose="02000000000000000000" pitchFamily="2" charset="-122"/>
              </a:endParaRPr>
            </a:p>
            <a:p>
              <a:pPr>
                <a:lnSpc>
                  <a:spcPts val="2400"/>
                </a:lnSpc>
              </a:pPr>
              <a:endParaRPr lang="zh-CN" altLang="en-US" sz="1600" dirty="0">
                <a:solidFill>
                  <a:schemeClr val="tx1">
                    <a:lumMod val="75000"/>
                    <a:lumOff val="25000"/>
                  </a:schemeClr>
                </a:solidFill>
              </a:endParaRPr>
            </a:p>
          </p:txBody>
        </p:sp>
      </p:grpSp>
      <p:grpSp>
        <p:nvGrpSpPr>
          <p:cNvPr id="15" name="组合 14"/>
          <p:cNvGrpSpPr/>
          <p:nvPr/>
        </p:nvGrpSpPr>
        <p:grpSpPr>
          <a:xfrm>
            <a:off x="6473975" y="2359119"/>
            <a:ext cx="2419201" cy="3472705"/>
            <a:chOff x="1438727" y="3303293"/>
            <a:chExt cx="2419201" cy="3472705"/>
          </a:xfrm>
        </p:grpSpPr>
        <p:sp>
          <p:nvSpPr>
            <p:cNvPr id="16" name="标题 1"/>
            <p:cNvSpPr txBox="1"/>
            <p:nvPr/>
          </p:nvSpPr>
          <p:spPr>
            <a:xfrm>
              <a:off x="1438727" y="3303293"/>
              <a:ext cx="2419200" cy="82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en-US" altLang="zh-CN" sz="2000" dirty="0">
                  <a:solidFill>
                    <a:srgbClr val="0077FF"/>
                  </a:solidFill>
                  <a:latin typeface="LANTINGHEI SC DEMIBOLD" panose="02000000000000000000" pitchFamily="2" charset="-122"/>
                  <a:ea typeface="LANTINGHEI SC DEMIBOLD" panose="02000000000000000000" pitchFamily="2" charset="-122"/>
                </a:rPr>
                <a:t>03</a:t>
              </a:r>
              <a:r>
                <a:rPr lang="zh-CN" altLang="en-US" sz="2000" dirty="0">
                  <a:solidFill>
                    <a:srgbClr val="0077FF"/>
                  </a:solidFill>
                  <a:latin typeface="LANTINGHEI SC DEMIBOLD" panose="02000000000000000000" pitchFamily="2" charset="-122"/>
                  <a:ea typeface="LANTINGHEI SC DEMIBOLD" panose="02000000000000000000" pitchFamily="2" charset="-122"/>
                </a:rPr>
                <a:t> </a:t>
              </a:r>
              <a:endParaRPr lang="en-US" altLang="zh-CN" sz="2000" dirty="0">
                <a:solidFill>
                  <a:srgbClr val="0077FF"/>
                </a:solidFill>
                <a:latin typeface="LANTINGHEI SC DEMIBOLD" panose="02000000000000000000" pitchFamily="2" charset="-122"/>
                <a:ea typeface="LANTINGHEI SC DEMIBOLD" panose="02000000000000000000" pitchFamily="2" charset="-122"/>
              </a:endParaRPr>
            </a:p>
            <a:p>
              <a:r>
                <a:rPr kumimoji="1" lang="zh-CN" altLang="en-US" sz="2000" b="1" dirty="0">
                  <a:solidFill>
                    <a:srgbClr val="0077FF"/>
                  </a:solidFill>
                  <a:latin typeface="LANTINGHEI SC DEMIBOLD" panose="02000000000000000000" pitchFamily="2" charset="-122"/>
                  <a:ea typeface="LANTINGHEI SC DEMIBOLD" panose="02000000000000000000" pitchFamily="2" charset="-122"/>
                </a:rPr>
                <a:t>结果分析</a:t>
              </a:r>
            </a:p>
          </p:txBody>
        </p:sp>
        <p:sp>
          <p:nvSpPr>
            <p:cNvPr id="17" name="标题 1"/>
            <p:cNvSpPr txBox="1"/>
            <p:nvPr/>
          </p:nvSpPr>
          <p:spPr>
            <a:xfrm>
              <a:off x="1438728" y="4127159"/>
              <a:ext cx="2419200" cy="26488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a:lnSpc>
                  <a:spcPts val="2400"/>
                </a:lnSpc>
              </a:pPr>
              <a:r>
                <a:rPr lang="zh-CN" altLang="en-US" sz="1600" b="1" dirty="0">
                  <a:solidFill>
                    <a:srgbClr val="595959"/>
                  </a:solidFill>
                  <a:ea typeface="LANTINGHEI SC DEMIBOLD" panose="02000000000000000000" pitchFamily="2" charset="-122"/>
                </a:rPr>
                <a:t>指标分析</a:t>
              </a:r>
              <a:endParaRPr lang="en-US" altLang="zh-CN" sz="1600" b="1" dirty="0">
                <a:solidFill>
                  <a:srgbClr val="595959"/>
                </a:solidFill>
                <a:ea typeface="LANTINGHEI SC DEMIBOLD" panose="02000000000000000000" pitchFamily="2" charset="-122"/>
              </a:endParaRPr>
            </a:p>
            <a:p>
              <a:pPr>
                <a:lnSpc>
                  <a:spcPts val="2400"/>
                </a:lnSpc>
              </a:pPr>
              <a:r>
                <a:rPr lang="zh-CN" altLang="en-US" sz="1600" b="1" dirty="0">
                  <a:solidFill>
                    <a:srgbClr val="595959"/>
                  </a:solidFill>
                  <a:ea typeface="LANTINGHEI SC DEMIBOLD" panose="02000000000000000000" pitchFamily="2" charset="-122"/>
                </a:rPr>
                <a:t>训练可视化</a:t>
              </a:r>
            </a:p>
          </p:txBody>
        </p:sp>
      </p:grpSp>
      <p:grpSp>
        <p:nvGrpSpPr>
          <p:cNvPr id="18" name="组合 17"/>
          <p:cNvGrpSpPr/>
          <p:nvPr/>
        </p:nvGrpSpPr>
        <p:grpSpPr>
          <a:xfrm>
            <a:off x="9153826" y="2359119"/>
            <a:ext cx="2419201" cy="3472705"/>
            <a:chOff x="1438727" y="3303293"/>
            <a:chExt cx="2419201" cy="3472705"/>
          </a:xfrm>
        </p:grpSpPr>
        <p:sp>
          <p:nvSpPr>
            <p:cNvPr id="19" name="标题 1"/>
            <p:cNvSpPr txBox="1"/>
            <p:nvPr/>
          </p:nvSpPr>
          <p:spPr>
            <a:xfrm>
              <a:off x="1438727" y="3303293"/>
              <a:ext cx="2419200" cy="82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a:lnSpc>
                  <a:spcPct val="100000"/>
                </a:lnSpc>
              </a:pPr>
              <a:r>
                <a:rPr lang="en-US" altLang="zh-CN" sz="2000" dirty="0">
                  <a:solidFill>
                    <a:srgbClr val="04285D"/>
                  </a:solidFill>
                  <a:latin typeface="LANTINGHEI SC DEMIBOLD" panose="02000000000000000000" pitchFamily="2" charset="-122"/>
                  <a:ea typeface="LANTINGHEI SC DEMIBOLD" panose="02000000000000000000" pitchFamily="2" charset="-122"/>
                </a:rPr>
                <a:t>04</a:t>
              </a:r>
              <a:r>
                <a:rPr lang="zh-CN" altLang="en-US" sz="2000" dirty="0">
                  <a:solidFill>
                    <a:srgbClr val="04285D"/>
                  </a:solidFill>
                  <a:latin typeface="LANTINGHEI SC DEMIBOLD" panose="02000000000000000000" pitchFamily="2" charset="-122"/>
                  <a:ea typeface="LANTINGHEI SC DEMIBOLD" panose="02000000000000000000" pitchFamily="2" charset="-122"/>
                </a:rPr>
                <a:t> </a:t>
              </a:r>
              <a:endParaRPr lang="en-US" altLang="zh-CN" sz="2000" dirty="0">
                <a:solidFill>
                  <a:srgbClr val="04285D"/>
                </a:solidFill>
                <a:latin typeface="LANTINGHEI SC DEMIBOLD" panose="02000000000000000000" pitchFamily="2" charset="-122"/>
                <a:ea typeface="LANTINGHEI SC DEMIBOLD" panose="02000000000000000000" pitchFamily="2" charset="-122"/>
              </a:endParaRPr>
            </a:p>
            <a:p>
              <a:r>
                <a:rPr kumimoji="1" lang="zh-CN" altLang="en-US" sz="2000" b="1" dirty="0">
                  <a:solidFill>
                    <a:srgbClr val="04285D"/>
                  </a:solidFill>
                  <a:latin typeface="LANTINGHEI SC DEMIBOLD" panose="02000000000000000000" pitchFamily="2" charset="-122"/>
                  <a:ea typeface="LANTINGHEI SC DEMIBOLD" panose="02000000000000000000" pitchFamily="2" charset="-122"/>
                </a:rPr>
                <a:t>算法性能分析</a:t>
              </a:r>
            </a:p>
          </p:txBody>
        </p:sp>
        <p:sp>
          <p:nvSpPr>
            <p:cNvPr id="20" name="标题 1"/>
            <p:cNvSpPr txBox="1"/>
            <p:nvPr/>
          </p:nvSpPr>
          <p:spPr>
            <a:xfrm>
              <a:off x="1438728" y="4127159"/>
              <a:ext cx="2419200" cy="26488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a:lnSpc>
                  <a:spcPts val="2400"/>
                </a:lnSpc>
              </a:pPr>
              <a:r>
                <a:rPr lang="zh-CN" altLang="en-US" sz="1600" b="1" dirty="0">
                  <a:solidFill>
                    <a:srgbClr val="595959"/>
                  </a:solidFill>
                  <a:ea typeface="LANTINGHEI SC DEMIBOLD" panose="02000000000000000000" pitchFamily="2" charset="-122"/>
                </a:rPr>
                <a:t>模型参数</a:t>
              </a:r>
              <a:endParaRPr lang="en-US" altLang="zh-CN" sz="1600" b="1" dirty="0">
                <a:solidFill>
                  <a:srgbClr val="595959"/>
                </a:solidFill>
                <a:ea typeface="LANTINGHEI SC DEMIBOLD" panose="02000000000000000000" pitchFamily="2" charset="-122"/>
              </a:endParaRPr>
            </a:p>
            <a:p>
              <a:pPr>
                <a:lnSpc>
                  <a:spcPts val="2400"/>
                </a:lnSpc>
              </a:pPr>
              <a:r>
                <a:rPr lang="zh-CN" altLang="en-US" sz="1600" b="1" dirty="0">
                  <a:solidFill>
                    <a:srgbClr val="595959"/>
                  </a:solidFill>
                  <a:ea typeface="LANTINGHEI SC DEMIBOLD" panose="02000000000000000000" pitchFamily="2" charset="-122"/>
                </a:rPr>
                <a:t>推理性能</a:t>
              </a:r>
            </a:p>
          </p:txBody>
        </p:sp>
      </p:grpSp>
      <p:grpSp>
        <p:nvGrpSpPr>
          <p:cNvPr id="6" name="组合 5">
            <a:extLst>
              <a:ext uri="{FF2B5EF4-FFF2-40B4-BE49-F238E27FC236}">
                <a16:creationId xmlns:a16="http://schemas.microsoft.com/office/drawing/2014/main" id="{4C4E7933-9A9A-422F-BC48-DE735827C9AA}"/>
              </a:ext>
            </a:extLst>
          </p:cNvPr>
          <p:cNvGrpSpPr/>
          <p:nvPr/>
        </p:nvGrpSpPr>
        <p:grpSpPr>
          <a:xfrm>
            <a:off x="1031289" y="6426979"/>
            <a:ext cx="10129422" cy="261243"/>
            <a:chOff x="1031289" y="6426979"/>
            <a:chExt cx="10129422" cy="261243"/>
          </a:xfrm>
        </p:grpSpPr>
        <p:sp>
          <p:nvSpPr>
            <p:cNvPr id="3" name="文本框 2">
              <a:extLst>
                <a:ext uri="{FF2B5EF4-FFF2-40B4-BE49-F238E27FC236}">
                  <a16:creationId xmlns:a16="http://schemas.microsoft.com/office/drawing/2014/main" id="{34853FB6-C38F-420F-904D-7C435F41FB67}"/>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问题定义与分析</a:t>
              </a:r>
            </a:p>
          </p:txBody>
        </p:sp>
        <p:sp>
          <p:nvSpPr>
            <p:cNvPr id="21" name="文本框 20">
              <a:extLst>
                <a:ext uri="{FF2B5EF4-FFF2-40B4-BE49-F238E27FC236}">
                  <a16:creationId xmlns:a16="http://schemas.microsoft.com/office/drawing/2014/main" id="{4028F92C-40D5-42FC-9EC8-3A4A7F8C0A4A}"/>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rgbClr val="04285D"/>
                  </a:solidFill>
                  <a:latin typeface="LANTINGHEI SC DEMIBOLD" panose="02000000000000000000" pitchFamily="2" charset="-122"/>
                  <a:ea typeface="LANTINGHEI SC DEMIBOLD" panose="02000000000000000000" pitchFamily="2" charset="-122"/>
                </a:rPr>
                <a:t>算法设计详情</a:t>
              </a:r>
            </a:p>
          </p:txBody>
        </p:sp>
        <p:sp>
          <p:nvSpPr>
            <p:cNvPr id="22" name="文本框 21">
              <a:extLst>
                <a:ext uri="{FF2B5EF4-FFF2-40B4-BE49-F238E27FC236}">
                  <a16:creationId xmlns:a16="http://schemas.microsoft.com/office/drawing/2014/main" id="{6554A08D-9AF7-4051-9AFD-524C6871D0D4}"/>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rgbClr val="04285D"/>
                  </a:solidFill>
                  <a:ea typeface="LANTINGHEI SC DEMIBOLD" panose="02000000000000000000" pitchFamily="2" charset="-122"/>
                </a:rPr>
                <a:t>结果分析</a:t>
              </a:r>
            </a:p>
          </p:txBody>
        </p:sp>
        <p:sp>
          <p:nvSpPr>
            <p:cNvPr id="23" name="文本框 22">
              <a:extLst>
                <a:ext uri="{FF2B5EF4-FFF2-40B4-BE49-F238E27FC236}">
                  <a16:creationId xmlns:a16="http://schemas.microsoft.com/office/drawing/2014/main" id="{6D96AAA6-BBE5-4B6F-9919-DB07F96794BD}"/>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rgbClr val="04285D"/>
                  </a:solidFill>
                  <a:ea typeface="LANTINGHEI SC DEMIBOLD" panose="02000000000000000000" pitchFamily="2" charset="-122"/>
                </a:rPr>
                <a:t>算法性能分析</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算法性能分析</a:t>
            </a:r>
          </a:p>
        </p:txBody>
      </p:sp>
      <p:sp>
        <p:nvSpPr>
          <p:cNvPr id="6" name="标题 1"/>
          <p:cNvSpPr txBox="1"/>
          <p:nvPr/>
        </p:nvSpPr>
        <p:spPr>
          <a:xfrm>
            <a:off x="698103" y="959138"/>
            <a:ext cx="7086997" cy="372259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算法参数量：</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800" b="1" dirty="0">
              <a:solidFill>
                <a:srgbClr val="FF0000"/>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推理效率：</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p:txBody>
      </p:sp>
      <p:graphicFrame>
        <p:nvGraphicFramePr>
          <p:cNvPr id="3" name="表格 3">
            <a:extLst>
              <a:ext uri="{FF2B5EF4-FFF2-40B4-BE49-F238E27FC236}">
                <a16:creationId xmlns:a16="http://schemas.microsoft.com/office/drawing/2014/main" id="{AE0A394E-A03D-4C4F-B792-073E3067712D}"/>
              </a:ext>
            </a:extLst>
          </p:cNvPr>
          <p:cNvGraphicFramePr>
            <a:graphicFrameLocks noGrp="1"/>
          </p:cNvGraphicFramePr>
          <p:nvPr>
            <p:extLst>
              <p:ext uri="{D42A27DB-BD31-4B8C-83A1-F6EECF244321}">
                <p14:modId xmlns:p14="http://schemas.microsoft.com/office/powerpoint/2010/main" val="1423103796"/>
              </p:ext>
            </p:extLst>
          </p:nvPr>
        </p:nvGraphicFramePr>
        <p:xfrm>
          <a:off x="891458" y="2687320"/>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8211323"/>
                    </a:ext>
                  </a:extLst>
                </a:gridCol>
                <a:gridCol w="4064000">
                  <a:extLst>
                    <a:ext uri="{9D8B030D-6E8A-4147-A177-3AD203B41FA5}">
                      <a16:colId xmlns:a16="http://schemas.microsoft.com/office/drawing/2014/main" val="4230892911"/>
                    </a:ext>
                  </a:extLst>
                </a:gridCol>
              </a:tblGrid>
              <a:tr h="370840">
                <a:tc>
                  <a:txBody>
                    <a:bodyPr/>
                    <a:lstStyle/>
                    <a:p>
                      <a:r>
                        <a:rPr lang="zh-CN" altLang="en-US" dirty="0"/>
                        <a:t>显卡端</a:t>
                      </a:r>
                    </a:p>
                  </a:txBody>
                  <a:tcPr/>
                </a:tc>
                <a:tc>
                  <a:txBody>
                    <a:bodyPr/>
                    <a:lstStyle/>
                    <a:p>
                      <a:r>
                        <a:rPr lang="en-US" altLang="zh-CN" dirty="0"/>
                        <a:t>CPU</a:t>
                      </a:r>
                      <a:r>
                        <a:rPr lang="zh-CN" altLang="en-US" dirty="0"/>
                        <a:t>端</a:t>
                      </a:r>
                    </a:p>
                  </a:txBody>
                  <a:tcPr/>
                </a:tc>
                <a:extLst>
                  <a:ext uri="{0D108BD9-81ED-4DB2-BD59-A6C34878D82A}">
                    <a16:rowId xmlns:a16="http://schemas.microsoft.com/office/drawing/2014/main" val="1014297642"/>
                  </a:ext>
                </a:extLst>
              </a:tr>
              <a:tr h="370840">
                <a:tc>
                  <a:txBody>
                    <a:bodyPr/>
                    <a:lstStyle/>
                    <a:p>
                      <a:r>
                        <a:rPr lang="en-US" altLang="zh-CN" b="1" dirty="0">
                          <a:solidFill>
                            <a:srgbClr val="595959"/>
                          </a:solidFill>
                          <a:latin typeface="LANTINGHEI SC DEMIBOLD" panose="02000000000000000000" pitchFamily="2" charset="-122"/>
                          <a:ea typeface="LANTINGHEI SC DEMIBOLD" panose="02000000000000000000" pitchFamily="2" charset="-122"/>
                        </a:rPr>
                        <a:t>180FPS</a:t>
                      </a:r>
                      <a:endParaRPr lang="zh-CN" altLang="en-US" dirty="0"/>
                    </a:p>
                  </a:txBody>
                  <a:tcPr/>
                </a:tc>
                <a:tc>
                  <a:txBody>
                    <a:bodyPr/>
                    <a:lstStyle/>
                    <a:p>
                      <a:r>
                        <a:rPr lang="en-US" altLang="zh-CN" sz="1800" b="1" kern="1200" dirty="0">
                          <a:solidFill>
                            <a:srgbClr val="595959"/>
                          </a:solidFill>
                          <a:ea typeface="LANTINGHEI SC DEMIBOLD" panose="02000000000000000000" pitchFamily="2" charset="-122"/>
                          <a:cs typeface="+mn-cs"/>
                        </a:rPr>
                        <a:t>0.5FPS</a:t>
                      </a:r>
                      <a:endParaRPr lang="zh-CN" altLang="en-US" sz="1800" b="1" kern="1200" dirty="0">
                        <a:solidFill>
                          <a:srgbClr val="595959"/>
                        </a:solidFill>
                        <a:ea typeface="LANTINGHEI SC DEMIBOLD" panose="02000000000000000000" pitchFamily="2" charset="-122"/>
                        <a:cs typeface="+mn-cs"/>
                      </a:endParaRPr>
                    </a:p>
                  </a:txBody>
                  <a:tcPr/>
                </a:tc>
                <a:extLst>
                  <a:ext uri="{0D108BD9-81ED-4DB2-BD59-A6C34878D82A}">
                    <a16:rowId xmlns:a16="http://schemas.microsoft.com/office/drawing/2014/main" val="1321385170"/>
                  </a:ext>
                </a:extLst>
              </a:tr>
            </a:tbl>
          </a:graphicData>
        </a:graphic>
      </p:graphicFrame>
      <p:graphicFrame>
        <p:nvGraphicFramePr>
          <p:cNvPr id="5" name="表格 3">
            <a:extLst>
              <a:ext uri="{FF2B5EF4-FFF2-40B4-BE49-F238E27FC236}">
                <a16:creationId xmlns:a16="http://schemas.microsoft.com/office/drawing/2014/main" id="{D7BF5DB4-ABD1-4CCE-9CD1-43FE46DE0C6D}"/>
              </a:ext>
            </a:extLst>
          </p:cNvPr>
          <p:cNvGraphicFramePr>
            <a:graphicFrameLocks noGrp="1"/>
          </p:cNvGraphicFramePr>
          <p:nvPr>
            <p:extLst>
              <p:ext uri="{D42A27DB-BD31-4B8C-83A1-F6EECF244321}">
                <p14:modId xmlns:p14="http://schemas.microsoft.com/office/powerpoint/2010/main" val="428152410"/>
              </p:ext>
            </p:extLst>
          </p:nvPr>
        </p:nvGraphicFramePr>
        <p:xfrm>
          <a:off x="891458" y="1420336"/>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68211323"/>
                    </a:ext>
                  </a:extLst>
                </a:gridCol>
                <a:gridCol w="4064000">
                  <a:extLst>
                    <a:ext uri="{9D8B030D-6E8A-4147-A177-3AD203B41FA5}">
                      <a16:colId xmlns:a16="http://schemas.microsoft.com/office/drawing/2014/main" val="4230892911"/>
                    </a:ext>
                  </a:extLst>
                </a:gridCol>
              </a:tblGrid>
              <a:tr h="370840">
                <a:tc>
                  <a:txBody>
                    <a:bodyPr/>
                    <a:lstStyle/>
                    <a:p>
                      <a:r>
                        <a:rPr lang="zh-CN" altLang="en-US" dirty="0"/>
                        <a:t>本模型</a:t>
                      </a:r>
                    </a:p>
                  </a:txBody>
                  <a:tcPr/>
                </a:tc>
                <a:tc>
                  <a:txBody>
                    <a:bodyPr/>
                    <a:lstStyle/>
                    <a:p>
                      <a:r>
                        <a:rPr lang="en-US" altLang="zh-CN" dirty="0"/>
                        <a:t>Baseline[1]</a:t>
                      </a:r>
                      <a:endParaRPr lang="zh-CN" altLang="en-US" dirty="0"/>
                    </a:p>
                  </a:txBody>
                  <a:tcPr/>
                </a:tc>
                <a:extLst>
                  <a:ext uri="{0D108BD9-81ED-4DB2-BD59-A6C34878D82A}">
                    <a16:rowId xmlns:a16="http://schemas.microsoft.com/office/drawing/2014/main" val="1014297642"/>
                  </a:ext>
                </a:extLst>
              </a:tr>
              <a:tr h="370840">
                <a:tc>
                  <a:txBody>
                    <a:bodyPr/>
                    <a:lstStyle/>
                    <a:p>
                      <a:r>
                        <a:rPr lang="en-US" altLang="zh-CN" sz="1800" b="1" dirty="0">
                          <a:solidFill>
                            <a:srgbClr val="595959"/>
                          </a:solidFill>
                          <a:latin typeface="LANTINGHEI SC DEMIBOLD" panose="02000000000000000000" pitchFamily="2" charset="-122"/>
                          <a:ea typeface="LANTINGHEI SC DEMIBOLD" panose="02000000000000000000" pitchFamily="2" charset="-122"/>
                        </a:rPr>
                        <a:t>1.6M</a:t>
                      </a:r>
                      <a:endParaRPr lang="zh-CN" altLang="en-US" dirty="0"/>
                    </a:p>
                  </a:txBody>
                  <a:tcPr/>
                </a:tc>
                <a:tc>
                  <a:txBody>
                    <a:bodyPr/>
                    <a:lstStyle/>
                    <a:p>
                      <a:r>
                        <a:rPr lang="en-US" altLang="zh-CN" sz="1800" b="1" kern="1200" dirty="0">
                          <a:solidFill>
                            <a:srgbClr val="595959"/>
                          </a:solidFill>
                          <a:ea typeface="LANTINGHEI SC DEMIBOLD" panose="02000000000000000000" pitchFamily="2" charset="-122"/>
                          <a:cs typeface="+mn-cs"/>
                        </a:rPr>
                        <a:t>6.4M</a:t>
                      </a:r>
                      <a:endParaRPr lang="zh-CN" altLang="en-US" sz="1800" b="1" kern="1200" dirty="0">
                        <a:solidFill>
                          <a:srgbClr val="595959"/>
                        </a:solidFill>
                        <a:ea typeface="LANTINGHEI SC DEMIBOLD" panose="02000000000000000000" pitchFamily="2" charset="-122"/>
                        <a:cs typeface="+mn-cs"/>
                      </a:endParaRPr>
                    </a:p>
                  </a:txBody>
                  <a:tcPr/>
                </a:tc>
                <a:extLst>
                  <a:ext uri="{0D108BD9-81ED-4DB2-BD59-A6C34878D82A}">
                    <a16:rowId xmlns:a16="http://schemas.microsoft.com/office/drawing/2014/main" val="1321385170"/>
                  </a:ext>
                </a:extLst>
              </a:tr>
            </a:tbl>
          </a:graphicData>
        </a:graphic>
      </p:graphicFrame>
      <p:sp>
        <p:nvSpPr>
          <p:cNvPr id="7" name="文本框 6">
            <a:extLst>
              <a:ext uri="{FF2B5EF4-FFF2-40B4-BE49-F238E27FC236}">
                <a16:creationId xmlns:a16="http://schemas.microsoft.com/office/drawing/2014/main" id="{B349D79B-BDCD-450E-9515-7CE2BFE532C6}"/>
              </a:ext>
            </a:extLst>
          </p:cNvPr>
          <p:cNvSpPr txBox="1"/>
          <p:nvPr/>
        </p:nvSpPr>
        <p:spPr>
          <a:xfrm>
            <a:off x="801161" y="5558051"/>
            <a:ext cx="10589678" cy="553998"/>
          </a:xfrm>
          <a:prstGeom prst="rect">
            <a:avLst/>
          </a:prstGeom>
          <a:noFill/>
        </p:spPr>
        <p:txBody>
          <a:bodyPr wrap="square" rtlCol="0">
            <a:spAutoFit/>
          </a:bodyPr>
          <a:lstStyle/>
          <a:p>
            <a:r>
              <a:rPr lang="en-US" altLang="zh-CN" sz="1000" dirty="0"/>
              <a:t>[1]</a:t>
            </a:r>
            <a:r>
              <a:rPr lang="en-US" altLang="zh-CN" sz="1000" dirty="0" err="1"/>
              <a:t>Çiçek</a:t>
            </a:r>
            <a:r>
              <a:rPr lang="en-US" altLang="zh-CN" sz="1000" dirty="0"/>
              <a:t>, </a:t>
            </a:r>
            <a:r>
              <a:rPr lang="en-US" altLang="zh-CN" sz="1000" dirty="0" err="1"/>
              <a:t>Özgün</a:t>
            </a:r>
            <a:r>
              <a:rPr lang="en-US" altLang="zh-CN" sz="1000" dirty="0"/>
              <a:t>, et al. “3D U-Net: Learning Dense Volumetric Segmentation from Sparse Annotation.” Medical Image Computing and Computer-Assisted Intervention – MICCAI 2016, Springer International Publishing, 2016, pp. 424–32, </a:t>
            </a:r>
            <a:r>
              <a:rPr lang="en-US" altLang="zh-CN" sz="1000" dirty="0">
                <a:hlinkClick r:id="rId3"/>
              </a:rPr>
              <a:t>https://doi.org/10.1007/978-3-319-46723-8_49</a:t>
            </a:r>
            <a:r>
              <a:rPr lang="en-US" altLang="zh-CN" sz="1000" dirty="0"/>
              <a:t>.</a:t>
            </a:r>
          </a:p>
          <a:p>
            <a:endParaRPr lang="en-US" altLang="zh-CN" sz="1000" dirty="0"/>
          </a:p>
        </p:txBody>
      </p:sp>
      <p:grpSp>
        <p:nvGrpSpPr>
          <p:cNvPr id="8" name="组合 7">
            <a:extLst>
              <a:ext uri="{FF2B5EF4-FFF2-40B4-BE49-F238E27FC236}">
                <a16:creationId xmlns:a16="http://schemas.microsoft.com/office/drawing/2014/main" id="{5250DCCA-7C40-456B-B70C-ABBCB3A6A350}"/>
              </a:ext>
            </a:extLst>
          </p:cNvPr>
          <p:cNvGrpSpPr/>
          <p:nvPr/>
        </p:nvGrpSpPr>
        <p:grpSpPr>
          <a:xfrm>
            <a:off x="1031289" y="6426979"/>
            <a:ext cx="10129422" cy="261243"/>
            <a:chOff x="1031289" y="6426979"/>
            <a:chExt cx="10129422" cy="261243"/>
          </a:xfrm>
        </p:grpSpPr>
        <p:sp>
          <p:nvSpPr>
            <p:cNvPr id="9" name="文本框 8">
              <a:extLst>
                <a:ext uri="{FF2B5EF4-FFF2-40B4-BE49-F238E27FC236}">
                  <a16:creationId xmlns:a16="http://schemas.microsoft.com/office/drawing/2014/main" id="{C7614008-1832-49F1-B299-018A4A589F37}"/>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10" name="文本框 9">
              <a:extLst>
                <a:ext uri="{FF2B5EF4-FFF2-40B4-BE49-F238E27FC236}">
                  <a16:creationId xmlns:a16="http://schemas.microsoft.com/office/drawing/2014/main" id="{B1346726-D662-4AD6-916A-B6725BAB69DA}"/>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算法设计详情</a:t>
              </a:r>
            </a:p>
          </p:txBody>
        </p:sp>
        <p:sp>
          <p:nvSpPr>
            <p:cNvPr id="11" name="文本框 10">
              <a:extLst>
                <a:ext uri="{FF2B5EF4-FFF2-40B4-BE49-F238E27FC236}">
                  <a16:creationId xmlns:a16="http://schemas.microsoft.com/office/drawing/2014/main" id="{60FD632F-5885-4345-AA11-7BF09BC101B2}"/>
                </a:ext>
              </a:extLst>
            </p:cNvPr>
            <p:cNvSpPr txBox="1"/>
            <p:nvPr/>
          </p:nvSpPr>
          <p:spPr>
            <a:xfrm>
              <a:off x="6473975" y="6441999"/>
              <a:ext cx="1866774" cy="246221"/>
            </a:xfrm>
            <a:prstGeom prst="rect">
              <a:avLst/>
            </a:prstGeom>
            <a:noFill/>
          </p:spPr>
          <p:txBody>
            <a:bodyPr wrap="square" rtlCol="0">
              <a:spAutoFit/>
            </a:bodyPr>
            <a:lstStyle>
              <a:defPPr>
                <a:defRPr lang="zh-CN"/>
              </a:defPPr>
              <a:lvl1pPr>
                <a:defRPr kumimoji="1" sz="1000">
                  <a:solidFill>
                    <a:schemeClr val="bg2">
                      <a:lumMod val="75000"/>
                    </a:schemeClr>
                  </a:solidFill>
                  <a:ea typeface="LANTINGHEI SC DEMIBOLD" panose="02000000000000000000" pitchFamily="2" charset="-122"/>
                </a:defRPr>
              </a:lvl1pPr>
            </a:lstStyle>
            <a:p>
              <a:r>
                <a:rPr lang="zh-CN" altLang="en-US" dirty="0"/>
                <a:t>结果分析</a:t>
              </a:r>
            </a:p>
          </p:txBody>
        </p:sp>
        <p:sp>
          <p:nvSpPr>
            <p:cNvPr id="12" name="文本框 11">
              <a:extLst>
                <a:ext uri="{FF2B5EF4-FFF2-40B4-BE49-F238E27FC236}">
                  <a16:creationId xmlns:a16="http://schemas.microsoft.com/office/drawing/2014/main" id="{63D2ACF3-E446-4152-A816-8300D79C2384}"/>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ea typeface="LANTINGHEI SC DEMIBOLD" panose="02000000000000000000" pitchFamily="2" charset="-122"/>
                </a:rPr>
                <a:t>算法性能分析</a:t>
              </a:r>
            </a:p>
          </p:txBody>
        </p:sp>
      </p:grpSp>
    </p:spTree>
    <p:extLst>
      <p:ext uri="{BB962C8B-B14F-4D97-AF65-F5344CB8AC3E}">
        <p14:creationId xmlns:p14="http://schemas.microsoft.com/office/powerpoint/2010/main" val="1549906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结果分析</a:t>
            </a:r>
          </a:p>
        </p:txBody>
      </p:sp>
      <p:sp>
        <p:nvSpPr>
          <p:cNvPr id="6" name="标题 1"/>
          <p:cNvSpPr txBox="1"/>
          <p:nvPr/>
        </p:nvSpPr>
        <p:spPr>
          <a:xfrm>
            <a:off x="698103" y="959138"/>
            <a:ext cx="7086997" cy="14914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讨论：</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不足一：精度不足</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不足二：配准方案不够先进</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不足三：训练时间过长 </a:t>
            </a:r>
            <a:r>
              <a:rPr lang="en-US" altLang="zh-CN" sz="1800" b="1" dirty="0">
                <a:solidFill>
                  <a:srgbClr val="595959"/>
                </a:solidFill>
                <a:ea typeface="LANTINGHEI SC DEMIBOLD" panose="02000000000000000000" pitchFamily="2" charset="-122"/>
              </a:rPr>
              <a:t>~ 10h</a:t>
            </a:r>
          </a:p>
          <a:p>
            <a:pPr marL="285750" indent="-285750">
              <a:lnSpc>
                <a:spcPct val="150000"/>
              </a:lnSpc>
              <a:buClr>
                <a:srgbClr val="0052D9"/>
              </a:buClr>
              <a:buFont typeface="Wingdings" panose="05000000000000000000" pitchFamily="2" charset="2"/>
              <a:buChar char="l"/>
              <a:defRPr sz="4200"/>
            </a:pPr>
            <a:endParaRPr lang="en-US" altLang="zh-CN" sz="4200" b="1" dirty="0">
              <a:solidFill>
                <a:srgbClr val="595959"/>
              </a:solidFill>
              <a:ea typeface="LANTINGHEI SC DEMIBOLD" panose="02000000000000000000" pitchFamily="2" charset="-122"/>
            </a:endParaRPr>
          </a:p>
        </p:txBody>
      </p:sp>
      <p:grpSp>
        <p:nvGrpSpPr>
          <p:cNvPr id="4" name="组合 3">
            <a:extLst>
              <a:ext uri="{FF2B5EF4-FFF2-40B4-BE49-F238E27FC236}">
                <a16:creationId xmlns:a16="http://schemas.microsoft.com/office/drawing/2014/main" id="{10EAB4C7-33FC-4A45-8BD1-411AEB671764}"/>
              </a:ext>
            </a:extLst>
          </p:cNvPr>
          <p:cNvGrpSpPr/>
          <p:nvPr/>
        </p:nvGrpSpPr>
        <p:grpSpPr>
          <a:xfrm>
            <a:off x="1031289" y="6426979"/>
            <a:ext cx="10129422" cy="261243"/>
            <a:chOff x="1031289" y="6426979"/>
            <a:chExt cx="10129422" cy="261243"/>
          </a:xfrm>
        </p:grpSpPr>
        <p:sp>
          <p:nvSpPr>
            <p:cNvPr id="5" name="文本框 4">
              <a:extLst>
                <a:ext uri="{FF2B5EF4-FFF2-40B4-BE49-F238E27FC236}">
                  <a16:creationId xmlns:a16="http://schemas.microsoft.com/office/drawing/2014/main" id="{66DE5E4F-8DC0-47A9-9B6D-974F74963357}"/>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问题定义与分析</a:t>
              </a:r>
            </a:p>
          </p:txBody>
        </p:sp>
        <p:sp>
          <p:nvSpPr>
            <p:cNvPr id="7" name="文本框 6">
              <a:extLst>
                <a:ext uri="{FF2B5EF4-FFF2-40B4-BE49-F238E27FC236}">
                  <a16:creationId xmlns:a16="http://schemas.microsoft.com/office/drawing/2014/main" id="{C19C8DEA-6727-4055-A223-253981097A39}"/>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算法设计详情</a:t>
              </a:r>
            </a:p>
          </p:txBody>
        </p:sp>
        <p:sp>
          <p:nvSpPr>
            <p:cNvPr id="8" name="文本框 7">
              <a:extLst>
                <a:ext uri="{FF2B5EF4-FFF2-40B4-BE49-F238E27FC236}">
                  <a16:creationId xmlns:a16="http://schemas.microsoft.com/office/drawing/2014/main" id="{A3028553-8D9E-49D2-ADA0-A069CEBA2C6F}"/>
                </a:ext>
              </a:extLst>
            </p:cNvPr>
            <p:cNvSpPr txBox="1"/>
            <p:nvPr/>
          </p:nvSpPr>
          <p:spPr>
            <a:xfrm>
              <a:off x="6473975" y="6441999"/>
              <a:ext cx="1866774" cy="246221"/>
            </a:xfrm>
            <a:prstGeom prst="rect">
              <a:avLst/>
            </a:prstGeom>
            <a:noFill/>
          </p:spPr>
          <p:txBody>
            <a:bodyPr wrap="square" rtlCol="0">
              <a:spAutoFit/>
            </a:bodyPr>
            <a:lstStyle>
              <a:defPPr>
                <a:defRPr lang="zh-CN"/>
              </a:defPPr>
              <a:lvl1pPr>
                <a:defRPr kumimoji="1" sz="1000">
                  <a:solidFill>
                    <a:schemeClr val="bg2">
                      <a:lumMod val="75000"/>
                    </a:schemeClr>
                  </a:solidFill>
                  <a:ea typeface="LANTINGHEI SC DEMIBOLD" panose="02000000000000000000" pitchFamily="2" charset="-122"/>
                </a:defRPr>
              </a:lvl1pPr>
            </a:lstStyle>
            <a:p>
              <a:r>
                <a:rPr lang="zh-CN" altLang="en-US" dirty="0">
                  <a:solidFill>
                    <a:schemeClr val="tx1"/>
                  </a:solidFill>
                </a:rPr>
                <a:t>结果分析</a:t>
              </a:r>
            </a:p>
          </p:txBody>
        </p:sp>
        <p:sp>
          <p:nvSpPr>
            <p:cNvPr id="9" name="文本框 8">
              <a:extLst>
                <a:ext uri="{FF2B5EF4-FFF2-40B4-BE49-F238E27FC236}">
                  <a16:creationId xmlns:a16="http://schemas.microsoft.com/office/drawing/2014/main" id="{FF3A11D5-D2B2-433D-A950-BBB9F09736DA}"/>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0" name="标题 1">
            <a:extLst>
              <a:ext uri="{FF2B5EF4-FFF2-40B4-BE49-F238E27FC236}">
                <a16:creationId xmlns:a16="http://schemas.microsoft.com/office/drawing/2014/main" id="{946DDBE4-C8BE-442E-8FB5-3C9020C63089}"/>
              </a:ext>
            </a:extLst>
          </p:cNvPr>
          <p:cNvSpPr txBox="1"/>
          <p:nvPr/>
        </p:nvSpPr>
        <p:spPr>
          <a:xfrm>
            <a:off x="6277910" y="959138"/>
            <a:ext cx="7086997" cy="201020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讨论：</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不足一：寻找更合适的数据预处理方法和网络</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不足二：咨询专业人士</a:t>
            </a:r>
            <a:r>
              <a:rPr lang="en-US" altLang="zh-CN" sz="1800" b="1" dirty="0">
                <a:solidFill>
                  <a:srgbClr val="595959"/>
                </a:solidFill>
                <a:ea typeface="LANTINGHEI SC DEMIBOLD" panose="02000000000000000000" pitchFamily="2" charset="-122"/>
              </a:rPr>
              <a:t>/</a:t>
            </a:r>
            <a:r>
              <a:rPr lang="zh-CN" altLang="en-US" sz="1800" b="1" dirty="0">
                <a:solidFill>
                  <a:srgbClr val="595959"/>
                </a:solidFill>
                <a:ea typeface="LANTINGHEI SC DEMIBOLD" panose="02000000000000000000" pitchFamily="2" charset="-122"/>
              </a:rPr>
              <a:t>书籍进行配准的学习</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不足三：再不损失精度下，看是否能减少网络参数，</a:t>
            </a:r>
            <a:endParaRPr lang="en-US" altLang="zh-CN" sz="1800" b="1" dirty="0">
              <a:solidFill>
                <a:srgbClr val="595959"/>
              </a:solidFill>
              <a:ea typeface="LANTINGHEI SC DEMIBOLD" panose="02000000000000000000" pitchFamily="2" charset="-122"/>
            </a:endParaRPr>
          </a:p>
          <a:p>
            <a:pPr>
              <a:lnSpc>
                <a:spcPct val="150000"/>
              </a:lnSpc>
              <a:buClr>
                <a:srgbClr val="0052D9"/>
              </a:buClr>
              <a:defRPr sz="4200"/>
            </a:pPr>
            <a:r>
              <a:rPr lang="en-US" altLang="zh-CN" sz="1800" b="1" dirty="0">
                <a:solidFill>
                  <a:srgbClr val="595959"/>
                </a:solidFill>
                <a:ea typeface="LANTINGHEI SC DEMIBOLD" panose="02000000000000000000" pitchFamily="2" charset="-122"/>
              </a:rPr>
              <a:t>	     </a:t>
            </a:r>
            <a:r>
              <a:rPr lang="zh-CN" altLang="en-US" sz="1800" b="1" dirty="0">
                <a:solidFill>
                  <a:srgbClr val="595959"/>
                </a:solidFill>
                <a:ea typeface="LANTINGHEI SC DEMIBOLD" panose="02000000000000000000" pitchFamily="2" charset="-122"/>
              </a:rPr>
              <a:t>例如减少网络层数</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endParaRPr lang="en-US" altLang="zh-CN" sz="4200" b="1" dirty="0">
              <a:solidFill>
                <a:srgbClr val="595959"/>
              </a:solidFill>
              <a:ea typeface="LANTINGHEI SC DEMIBOLD" panose="02000000000000000000" pitchFamily="2" charset="-122"/>
            </a:endParaRPr>
          </a:p>
        </p:txBody>
      </p:sp>
    </p:spTree>
    <p:extLst>
      <p:ext uri="{BB962C8B-B14F-4D97-AF65-F5344CB8AC3E}">
        <p14:creationId xmlns:p14="http://schemas.microsoft.com/office/powerpoint/2010/main" val="3640589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a:xfrm>
            <a:off x="1051510" y="2854582"/>
            <a:ext cx="5313580" cy="1148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sz="7200" b="1" dirty="0"/>
              <a:t>Thanks</a:t>
            </a:r>
            <a:endParaRPr lang="zh-CN" altLang="en-US" sz="7200" b="1" dirty="0"/>
          </a:p>
        </p:txBody>
      </p:sp>
      <p:pic>
        <p:nvPicPr>
          <p:cNvPr id="3" name="图形 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510" y="973394"/>
            <a:ext cx="2753348" cy="324464"/>
          </a:xfrm>
          <a:prstGeom prst="rect">
            <a:avLst/>
          </a:prstGeom>
        </p:spPr>
      </p:pic>
      <p:pic>
        <p:nvPicPr>
          <p:cNvPr id="5" name="图形 4"/>
          <p:cNvPicPr>
            <a:picLocks noChangeAspect="1"/>
          </p:cNvPicPr>
          <p:nvPr/>
        </p:nvPicPr>
        <p:blipFill>
          <a:blip r:embed="rId5">
            <a:alphaModFix amt="80000"/>
            <a:extLst>
              <a:ext uri="{96DAC541-7B7A-43D3-8B79-37D633B846F1}">
                <asvg:svgBlip xmlns:asvg="http://schemas.microsoft.com/office/drawing/2016/SVG/main" r:embed="rId6"/>
              </a:ext>
            </a:extLst>
          </a:blip>
          <a:stretch>
            <a:fillRect/>
          </a:stretch>
        </p:blipFill>
        <p:spPr>
          <a:xfrm>
            <a:off x="1089610" y="5560759"/>
            <a:ext cx="6515100" cy="8083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问题定义与分析</a:t>
            </a:r>
          </a:p>
        </p:txBody>
      </p:sp>
      <p:sp>
        <p:nvSpPr>
          <p:cNvPr id="6" name="标题 1"/>
          <p:cNvSpPr txBox="1"/>
          <p:nvPr/>
        </p:nvSpPr>
        <p:spPr>
          <a:xfrm>
            <a:off x="698103" y="959138"/>
            <a:ext cx="7086997" cy="14914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问题类型：给与</a:t>
            </a:r>
            <a:r>
              <a:rPr lang="en-US" altLang="zh-CN" sz="1800" b="1" dirty="0">
                <a:solidFill>
                  <a:srgbClr val="595959"/>
                </a:solidFill>
                <a:ea typeface="LANTINGHEI SC DEMIBOLD" panose="02000000000000000000" pitchFamily="2" charset="-122"/>
              </a:rPr>
              <a:t>CT</a:t>
            </a:r>
            <a:r>
              <a:rPr lang="zh-CN" altLang="en-US" sz="1800" b="1" dirty="0">
                <a:solidFill>
                  <a:srgbClr val="595959"/>
                </a:solidFill>
                <a:ea typeface="LANTINGHEI SC DEMIBOLD" panose="02000000000000000000" pitchFamily="2" charset="-122"/>
              </a:rPr>
              <a:t>影像、勾画图（靶区和正常结构勾画）以及三维剂量图自动预测其三维剂量图。</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数据输入：</a:t>
            </a:r>
            <a:endParaRPr lang="en-US" altLang="zh-CN" sz="1800" b="1" dirty="0">
              <a:solidFill>
                <a:srgbClr val="595959"/>
              </a:solidFill>
              <a:ea typeface="LANTINGHEI SC DEMIBOLD" panose="02000000000000000000" pitchFamily="2" charset="-122"/>
            </a:endParaRPr>
          </a:p>
        </p:txBody>
      </p:sp>
      <p:grpSp>
        <p:nvGrpSpPr>
          <p:cNvPr id="4" name="组合 3">
            <a:extLst>
              <a:ext uri="{FF2B5EF4-FFF2-40B4-BE49-F238E27FC236}">
                <a16:creationId xmlns:a16="http://schemas.microsoft.com/office/drawing/2014/main" id="{ACECAB57-2492-4B8F-9A5F-A2F0EE1F649F}"/>
              </a:ext>
            </a:extLst>
          </p:cNvPr>
          <p:cNvGrpSpPr/>
          <p:nvPr/>
        </p:nvGrpSpPr>
        <p:grpSpPr>
          <a:xfrm>
            <a:off x="1031289" y="6426979"/>
            <a:ext cx="10129422" cy="261243"/>
            <a:chOff x="1031289" y="6426979"/>
            <a:chExt cx="10129422" cy="261243"/>
          </a:xfrm>
        </p:grpSpPr>
        <p:sp>
          <p:nvSpPr>
            <p:cNvPr id="5" name="文本框 4">
              <a:extLst>
                <a:ext uri="{FF2B5EF4-FFF2-40B4-BE49-F238E27FC236}">
                  <a16:creationId xmlns:a16="http://schemas.microsoft.com/office/drawing/2014/main" id="{53811370-B999-4FE2-8DBF-827504977D62}"/>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问题定义与分析</a:t>
              </a:r>
            </a:p>
          </p:txBody>
        </p:sp>
        <p:sp>
          <p:nvSpPr>
            <p:cNvPr id="7" name="文本框 6">
              <a:extLst>
                <a:ext uri="{FF2B5EF4-FFF2-40B4-BE49-F238E27FC236}">
                  <a16:creationId xmlns:a16="http://schemas.microsoft.com/office/drawing/2014/main" id="{42F52F4A-3982-464F-9F24-34F50B0388DE}"/>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latin typeface="LANTINGHEI SC DEMIBOLD" panose="02000000000000000000" pitchFamily="2" charset="-122"/>
                  <a:ea typeface="LANTINGHEI SC DEMIBOLD" panose="02000000000000000000" pitchFamily="2" charset="-122"/>
                </a:rPr>
                <a:t>算法设计详情</a:t>
              </a:r>
            </a:p>
          </p:txBody>
        </p:sp>
        <p:sp>
          <p:nvSpPr>
            <p:cNvPr id="8" name="文本框 7">
              <a:extLst>
                <a:ext uri="{FF2B5EF4-FFF2-40B4-BE49-F238E27FC236}">
                  <a16:creationId xmlns:a16="http://schemas.microsoft.com/office/drawing/2014/main" id="{A33957B9-C6C7-4FD7-943F-817850ADFD3F}"/>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9" name="文本框 8">
              <a:extLst>
                <a:ext uri="{FF2B5EF4-FFF2-40B4-BE49-F238E27FC236}">
                  <a16:creationId xmlns:a16="http://schemas.microsoft.com/office/drawing/2014/main" id="{4975A8E2-DDDB-4C00-B2BB-99CD01DD86CA}"/>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pic>
        <p:nvPicPr>
          <p:cNvPr id="10" name="图片 9">
            <a:extLst>
              <a:ext uri="{FF2B5EF4-FFF2-40B4-BE49-F238E27FC236}">
                <a16:creationId xmlns:a16="http://schemas.microsoft.com/office/drawing/2014/main" id="{F98A9C0A-1A74-47A8-A516-3B5E4E8C1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89" y="2181023"/>
            <a:ext cx="8229601" cy="3168616"/>
          </a:xfrm>
          <a:prstGeom prst="rect">
            <a:avLst/>
          </a:prstGeom>
        </p:spPr>
      </p:pic>
      <p:sp>
        <p:nvSpPr>
          <p:cNvPr id="11" name="文本框 10">
            <a:extLst>
              <a:ext uri="{FF2B5EF4-FFF2-40B4-BE49-F238E27FC236}">
                <a16:creationId xmlns:a16="http://schemas.microsoft.com/office/drawing/2014/main" id="{BDDC6D90-A52F-452B-A5B2-F7920B418998}"/>
              </a:ext>
            </a:extLst>
          </p:cNvPr>
          <p:cNvSpPr txBox="1"/>
          <p:nvPr/>
        </p:nvSpPr>
        <p:spPr>
          <a:xfrm>
            <a:off x="1031289" y="5463587"/>
            <a:ext cx="7724056" cy="646331"/>
          </a:xfrm>
          <a:prstGeom prst="rect">
            <a:avLst/>
          </a:prstGeom>
          <a:noFill/>
        </p:spPr>
        <p:txBody>
          <a:bodyPr wrap="square" rtlCol="0">
            <a:spAutoFit/>
          </a:bodyPr>
          <a:lstStyle/>
          <a:p>
            <a:r>
              <a:rPr lang="en-US" altLang="zh-CN" dirty="0">
                <a:solidFill>
                  <a:srgbClr val="595959"/>
                </a:solidFill>
                <a:ea typeface="LANTINGHEI SC DEMIBOLD" panose="02000000000000000000" pitchFamily="2" charset="-122"/>
                <a:cs typeface="+mj-cs"/>
              </a:rPr>
              <a:t>(a) </a:t>
            </a:r>
            <a:r>
              <a:rPr lang="zh-CN" altLang="en-US" dirty="0">
                <a:solidFill>
                  <a:srgbClr val="595959"/>
                </a:solidFill>
                <a:ea typeface="LANTINGHEI SC DEMIBOLD" panose="02000000000000000000" pitchFamily="2" charset="-122"/>
                <a:cs typeface="+mj-cs"/>
              </a:rPr>
              <a:t>身体</a:t>
            </a:r>
            <a:r>
              <a:rPr lang="en-US" altLang="zh-CN" dirty="0">
                <a:solidFill>
                  <a:srgbClr val="595959"/>
                </a:solidFill>
                <a:ea typeface="LANTINGHEI SC DEMIBOLD" panose="02000000000000000000" pitchFamily="2" charset="-122"/>
                <a:cs typeface="+mj-cs"/>
              </a:rPr>
              <a:t>(b)</a:t>
            </a:r>
            <a:r>
              <a:rPr lang="zh-CN" altLang="en-US" dirty="0">
                <a:solidFill>
                  <a:srgbClr val="595959"/>
                </a:solidFill>
                <a:ea typeface="LANTINGHEI SC DEMIBOLD" panose="02000000000000000000" pitchFamily="2" charset="-122"/>
                <a:cs typeface="+mj-cs"/>
              </a:rPr>
              <a:t>心脏</a:t>
            </a:r>
            <a:r>
              <a:rPr lang="en-US" altLang="zh-CN" dirty="0">
                <a:solidFill>
                  <a:srgbClr val="595959"/>
                </a:solidFill>
                <a:ea typeface="LANTINGHEI SC DEMIBOLD" panose="02000000000000000000" pitchFamily="2" charset="-122"/>
                <a:cs typeface="+mj-cs"/>
              </a:rPr>
              <a:t> (c)</a:t>
            </a:r>
            <a:r>
              <a:rPr lang="zh-CN" altLang="en-US" dirty="0">
                <a:solidFill>
                  <a:srgbClr val="595959"/>
                </a:solidFill>
                <a:ea typeface="LANTINGHEI SC DEMIBOLD" panose="02000000000000000000" pitchFamily="2" charset="-122"/>
                <a:cs typeface="+mj-cs"/>
              </a:rPr>
              <a:t>脊椎</a:t>
            </a:r>
            <a:r>
              <a:rPr lang="en-US" altLang="zh-CN" dirty="0">
                <a:solidFill>
                  <a:srgbClr val="595959"/>
                </a:solidFill>
                <a:ea typeface="LANTINGHEI SC DEMIBOLD" panose="02000000000000000000" pitchFamily="2" charset="-122"/>
                <a:cs typeface="+mj-cs"/>
              </a:rPr>
              <a:t> (d)</a:t>
            </a:r>
            <a:r>
              <a:rPr lang="zh-CN" altLang="en-US" dirty="0">
                <a:solidFill>
                  <a:srgbClr val="595959"/>
                </a:solidFill>
                <a:ea typeface="LANTINGHEI SC DEMIBOLD" panose="02000000000000000000" pitchFamily="2" charset="-122"/>
                <a:cs typeface="+mj-cs"/>
              </a:rPr>
              <a:t>内靶区</a:t>
            </a:r>
            <a:r>
              <a:rPr lang="en-US" altLang="zh-CN" dirty="0">
                <a:solidFill>
                  <a:srgbClr val="595959"/>
                </a:solidFill>
                <a:ea typeface="LANTINGHEI SC DEMIBOLD" panose="02000000000000000000" pitchFamily="2" charset="-122"/>
                <a:cs typeface="+mj-cs"/>
              </a:rPr>
              <a:t>(ITV) (e)</a:t>
            </a:r>
            <a:r>
              <a:rPr lang="zh-CN" altLang="en-US" dirty="0">
                <a:solidFill>
                  <a:srgbClr val="595959"/>
                </a:solidFill>
                <a:ea typeface="LANTINGHEI SC DEMIBOLD" panose="02000000000000000000" pitchFamily="2" charset="-122"/>
                <a:cs typeface="+mj-cs"/>
              </a:rPr>
              <a:t>全肺</a:t>
            </a:r>
            <a:r>
              <a:rPr lang="en-US" altLang="zh-CN" dirty="0">
                <a:solidFill>
                  <a:srgbClr val="595959"/>
                </a:solidFill>
                <a:ea typeface="LANTINGHEI SC DEMIBOLD" panose="02000000000000000000" pitchFamily="2" charset="-122"/>
                <a:cs typeface="+mj-cs"/>
              </a:rPr>
              <a:t>(f)</a:t>
            </a:r>
            <a:r>
              <a:rPr lang="zh-CN" altLang="en-US" dirty="0">
                <a:solidFill>
                  <a:srgbClr val="595959"/>
                </a:solidFill>
                <a:ea typeface="LANTINGHEI SC DEMIBOLD" panose="02000000000000000000" pitchFamily="2" charset="-122"/>
                <a:cs typeface="+mj-cs"/>
              </a:rPr>
              <a:t>左肺</a:t>
            </a:r>
            <a:r>
              <a:rPr lang="en-US" altLang="zh-CN" dirty="0">
                <a:solidFill>
                  <a:srgbClr val="595959"/>
                </a:solidFill>
                <a:ea typeface="LANTINGHEI SC DEMIBOLD" panose="02000000000000000000" pitchFamily="2" charset="-122"/>
                <a:cs typeface="+mj-cs"/>
              </a:rPr>
              <a:t>(g)</a:t>
            </a:r>
            <a:r>
              <a:rPr lang="zh-CN" altLang="en-US" dirty="0">
                <a:solidFill>
                  <a:srgbClr val="595959"/>
                </a:solidFill>
                <a:ea typeface="LANTINGHEI SC DEMIBOLD" panose="02000000000000000000" pitchFamily="2" charset="-122"/>
                <a:cs typeface="+mj-cs"/>
              </a:rPr>
              <a:t>右肺部</a:t>
            </a:r>
            <a:r>
              <a:rPr lang="en-US" altLang="zh-CN" dirty="0">
                <a:solidFill>
                  <a:srgbClr val="595959"/>
                </a:solidFill>
                <a:ea typeface="LANTINGHEI SC DEMIBOLD" panose="02000000000000000000" pitchFamily="2" charset="-122"/>
                <a:cs typeface="+mj-cs"/>
              </a:rPr>
              <a:t>(h)</a:t>
            </a:r>
            <a:r>
              <a:rPr lang="zh-CN" altLang="en-US" dirty="0">
                <a:solidFill>
                  <a:srgbClr val="595959"/>
                </a:solidFill>
                <a:ea typeface="LANTINGHEI SC DEMIBOLD" panose="02000000000000000000" pitchFamily="2" charset="-122"/>
                <a:cs typeface="+mj-cs"/>
              </a:rPr>
              <a:t>计划靶区</a:t>
            </a:r>
            <a:r>
              <a:rPr lang="en-US" altLang="zh-CN" dirty="0">
                <a:solidFill>
                  <a:srgbClr val="595959"/>
                </a:solidFill>
                <a:ea typeface="LANTINGHEI SC DEMIBOLD" panose="02000000000000000000" pitchFamily="2" charset="-122"/>
                <a:cs typeface="+mj-cs"/>
              </a:rPr>
              <a:t>(PTV) (</a:t>
            </a:r>
            <a:r>
              <a:rPr lang="en-US" altLang="zh-CN" dirty="0" err="1">
                <a:solidFill>
                  <a:srgbClr val="595959"/>
                </a:solidFill>
                <a:ea typeface="LANTINGHEI SC DEMIBOLD" panose="02000000000000000000" pitchFamily="2" charset="-122"/>
                <a:cs typeface="+mj-cs"/>
              </a:rPr>
              <a:t>i</a:t>
            </a:r>
            <a:r>
              <a:rPr lang="en-US" altLang="zh-CN" dirty="0">
                <a:solidFill>
                  <a:srgbClr val="595959"/>
                </a:solidFill>
                <a:ea typeface="LANTINGHEI SC DEMIBOLD" panose="02000000000000000000" pitchFamily="2" charset="-122"/>
                <a:cs typeface="+mj-cs"/>
              </a:rPr>
              <a:t>) </a:t>
            </a:r>
            <a:r>
              <a:rPr lang="zh-CN" altLang="en-US" dirty="0">
                <a:solidFill>
                  <a:srgbClr val="595959"/>
                </a:solidFill>
                <a:ea typeface="LANTINGHEI SC DEMIBOLD" panose="02000000000000000000" pitchFamily="2" charset="-122"/>
                <a:cs typeface="+mj-cs"/>
              </a:rPr>
              <a:t>患者</a:t>
            </a:r>
            <a:r>
              <a:rPr lang="en-US" altLang="zh-CN" dirty="0">
                <a:solidFill>
                  <a:srgbClr val="595959"/>
                </a:solidFill>
                <a:ea typeface="LANTINGHEI SC DEMIBOLD" panose="02000000000000000000" pitchFamily="2" charset="-122"/>
                <a:cs typeface="+mj-cs"/>
              </a:rPr>
              <a:t>CT</a:t>
            </a:r>
            <a:r>
              <a:rPr lang="zh-CN" altLang="en-US" dirty="0">
                <a:solidFill>
                  <a:srgbClr val="595959"/>
                </a:solidFill>
                <a:ea typeface="LANTINGHEI SC DEMIBOLD" panose="02000000000000000000" pitchFamily="2" charset="-122"/>
                <a:cs typeface="+mj-cs"/>
              </a:rPr>
              <a:t>影像</a:t>
            </a:r>
          </a:p>
        </p:txBody>
      </p:sp>
      <p:pic>
        <p:nvPicPr>
          <p:cNvPr id="12" name="图片 11" descr="碗里&#10;&#10;中度可信度描述已自动生成">
            <a:extLst>
              <a:ext uri="{FF2B5EF4-FFF2-40B4-BE49-F238E27FC236}">
                <a16:creationId xmlns:a16="http://schemas.microsoft.com/office/drawing/2014/main" id="{A4F533B1-4AD1-497E-A50C-4FFDBC23C026}"/>
              </a:ext>
            </a:extLst>
          </p:cNvPr>
          <p:cNvPicPr>
            <a:picLocks noChangeAspect="1"/>
          </p:cNvPicPr>
          <p:nvPr/>
        </p:nvPicPr>
        <p:blipFill>
          <a:blip r:embed="rId4"/>
          <a:stretch>
            <a:fillRect/>
          </a:stretch>
        </p:blipFill>
        <p:spPr>
          <a:xfrm>
            <a:off x="9495610" y="2450592"/>
            <a:ext cx="2452129" cy="2443983"/>
          </a:xfrm>
          <a:prstGeom prst="rect">
            <a:avLst/>
          </a:prstGeom>
        </p:spPr>
      </p:pic>
      <p:cxnSp>
        <p:nvCxnSpPr>
          <p:cNvPr id="14" name="直接连接符 13">
            <a:extLst>
              <a:ext uri="{FF2B5EF4-FFF2-40B4-BE49-F238E27FC236}">
                <a16:creationId xmlns:a16="http://schemas.microsoft.com/office/drawing/2014/main" id="{51270E1B-7101-47DD-A8EE-06B27EBA953B}"/>
              </a:ext>
            </a:extLst>
          </p:cNvPr>
          <p:cNvCxnSpPr/>
          <p:nvPr/>
        </p:nvCxnSpPr>
        <p:spPr>
          <a:xfrm flipV="1">
            <a:off x="7927759" y="2450592"/>
            <a:ext cx="1567851" cy="1064965"/>
          </a:xfrm>
          <a:prstGeom prst="line">
            <a:avLst/>
          </a:prstGeom>
          <a:ln/>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3CA2C7D4-36E4-416B-A6B6-5AF71F5FB710}"/>
              </a:ext>
            </a:extLst>
          </p:cNvPr>
          <p:cNvCxnSpPr/>
          <p:nvPr/>
        </p:nvCxnSpPr>
        <p:spPr>
          <a:xfrm>
            <a:off x="7927759" y="4341181"/>
            <a:ext cx="1567851" cy="55339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问题定义与分析</a:t>
            </a:r>
          </a:p>
        </p:txBody>
      </p:sp>
      <p:sp>
        <p:nvSpPr>
          <p:cNvPr id="6" name="标题 1"/>
          <p:cNvSpPr txBox="1"/>
          <p:nvPr/>
        </p:nvSpPr>
        <p:spPr>
          <a:xfrm>
            <a:off x="698103" y="959138"/>
            <a:ext cx="7086997" cy="17250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问题类型：给与</a:t>
            </a:r>
            <a:r>
              <a:rPr lang="en-US" altLang="zh-CN" sz="1800" b="1" dirty="0">
                <a:solidFill>
                  <a:srgbClr val="595959"/>
                </a:solidFill>
                <a:ea typeface="LANTINGHEI SC DEMIBOLD" panose="02000000000000000000" pitchFamily="2" charset="-122"/>
              </a:rPr>
              <a:t>CT</a:t>
            </a:r>
            <a:r>
              <a:rPr lang="zh-CN" altLang="en-US" sz="1800" b="1" dirty="0">
                <a:solidFill>
                  <a:srgbClr val="595959"/>
                </a:solidFill>
                <a:ea typeface="LANTINGHEI SC DEMIBOLD" panose="02000000000000000000" pitchFamily="2" charset="-122"/>
              </a:rPr>
              <a:t>影像、勾画图（靶区和正常结构勾画）以及三维剂量图自动预测其三维剂量图。</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数据输出：患者三维剂量图</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FF0000"/>
                </a:solidFill>
                <a:ea typeface="LANTINGHEI SC DEMIBOLD" panose="02000000000000000000" pitchFamily="2" charset="-122"/>
              </a:rPr>
              <a:t>回归模型</a:t>
            </a:r>
            <a:endParaRPr lang="en-US" altLang="zh-CN" sz="1800" b="1" dirty="0">
              <a:solidFill>
                <a:srgbClr val="FF0000"/>
              </a:solidFill>
              <a:ea typeface="LANTINGHEI SC DEMIBOLD" panose="02000000000000000000" pitchFamily="2" charset="-122"/>
            </a:endParaRPr>
          </a:p>
        </p:txBody>
      </p:sp>
      <p:grpSp>
        <p:nvGrpSpPr>
          <p:cNvPr id="4" name="组合 3">
            <a:extLst>
              <a:ext uri="{FF2B5EF4-FFF2-40B4-BE49-F238E27FC236}">
                <a16:creationId xmlns:a16="http://schemas.microsoft.com/office/drawing/2014/main" id="{ACECAB57-2492-4B8F-9A5F-A2F0EE1F649F}"/>
              </a:ext>
            </a:extLst>
          </p:cNvPr>
          <p:cNvGrpSpPr/>
          <p:nvPr/>
        </p:nvGrpSpPr>
        <p:grpSpPr>
          <a:xfrm>
            <a:off x="1031289" y="6426979"/>
            <a:ext cx="10129422" cy="261243"/>
            <a:chOff x="1031289" y="6426979"/>
            <a:chExt cx="10129422" cy="261243"/>
          </a:xfrm>
        </p:grpSpPr>
        <p:sp>
          <p:nvSpPr>
            <p:cNvPr id="5" name="文本框 4">
              <a:extLst>
                <a:ext uri="{FF2B5EF4-FFF2-40B4-BE49-F238E27FC236}">
                  <a16:creationId xmlns:a16="http://schemas.microsoft.com/office/drawing/2014/main" id="{53811370-B999-4FE2-8DBF-827504977D62}"/>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问题定义与分析</a:t>
              </a:r>
            </a:p>
          </p:txBody>
        </p:sp>
        <p:sp>
          <p:nvSpPr>
            <p:cNvPr id="7" name="文本框 6">
              <a:extLst>
                <a:ext uri="{FF2B5EF4-FFF2-40B4-BE49-F238E27FC236}">
                  <a16:creationId xmlns:a16="http://schemas.microsoft.com/office/drawing/2014/main" id="{42F52F4A-3982-464F-9F24-34F50B0388DE}"/>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latin typeface="LANTINGHEI SC DEMIBOLD" panose="02000000000000000000" pitchFamily="2" charset="-122"/>
                  <a:ea typeface="LANTINGHEI SC DEMIBOLD" panose="02000000000000000000" pitchFamily="2" charset="-122"/>
                </a:rPr>
                <a:t>算法设计详情</a:t>
              </a:r>
            </a:p>
          </p:txBody>
        </p:sp>
        <p:sp>
          <p:nvSpPr>
            <p:cNvPr id="8" name="文本框 7">
              <a:extLst>
                <a:ext uri="{FF2B5EF4-FFF2-40B4-BE49-F238E27FC236}">
                  <a16:creationId xmlns:a16="http://schemas.microsoft.com/office/drawing/2014/main" id="{A33957B9-C6C7-4FD7-943F-817850ADFD3F}"/>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9" name="文本框 8">
              <a:extLst>
                <a:ext uri="{FF2B5EF4-FFF2-40B4-BE49-F238E27FC236}">
                  <a16:creationId xmlns:a16="http://schemas.microsoft.com/office/drawing/2014/main" id="{4975A8E2-DDDB-4C00-B2BB-99CD01DD86CA}"/>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pic>
        <p:nvPicPr>
          <p:cNvPr id="12" name="图片 11">
            <a:extLst>
              <a:ext uri="{FF2B5EF4-FFF2-40B4-BE49-F238E27FC236}">
                <a16:creationId xmlns:a16="http://schemas.microsoft.com/office/drawing/2014/main" id="{2ECFF01B-3E42-4645-A90A-5D36EC2F5FC6}"/>
              </a:ext>
            </a:extLst>
          </p:cNvPr>
          <p:cNvPicPr>
            <a:picLocks noChangeAspect="1"/>
          </p:cNvPicPr>
          <p:nvPr/>
        </p:nvPicPr>
        <p:blipFill>
          <a:blip r:embed="rId3"/>
          <a:stretch>
            <a:fillRect/>
          </a:stretch>
        </p:blipFill>
        <p:spPr>
          <a:xfrm>
            <a:off x="4670045" y="3247091"/>
            <a:ext cx="2202494" cy="2041200"/>
          </a:xfrm>
          <a:prstGeom prst="rect">
            <a:avLst/>
          </a:prstGeom>
        </p:spPr>
      </p:pic>
      <p:pic>
        <p:nvPicPr>
          <p:cNvPr id="13" name="图片 12">
            <a:extLst>
              <a:ext uri="{FF2B5EF4-FFF2-40B4-BE49-F238E27FC236}">
                <a16:creationId xmlns:a16="http://schemas.microsoft.com/office/drawing/2014/main" id="{5E18751E-581E-4267-8087-437084F2E84F}"/>
              </a:ext>
            </a:extLst>
          </p:cNvPr>
          <p:cNvPicPr>
            <a:picLocks noChangeAspect="1"/>
          </p:cNvPicPr>
          <p:nvPr/>
        </p:nvPicPr>
        <p:blipFill>
          <a:blip r:embed="rId4"/>
          <a:stretch>
            <a:fillRect/>
          </a:stretch>
        </p:blipFill>
        <p:spPr>
          <a:xfrm>
            <a:off x="6982510" y="3247091"/>
            <a:ext cx="2184046" cy="2041111"/>
          </a:xfrm>
          <a:prstGeom prst="rect">
            <a:avLst/>
          </a:prstGeom>
        </p:spPr>
      </p:pic>
      <p:sp>
        <p:nvSpPr>
          <p:cNvPr id="14" name="文本框 13">
            <a:extLst>
              <a:ext uri="{FF2B5EF4-FFF2-40B4-BE49-F238E27FC236}">
                <a16:creationId xmlns:a16="http://schemas.microsoft.com/office/drawing/2014/main" id="{35E73F6F-4527-4A88-82E8-1AAAB9271A9D}"/>
              </a:ext>
            </a:extLst>
          </p:cNvPr>
          <p:cNvSpPr txBox="1"/>
          <p:nvPr/>
        </p:nvSpPr>
        <p:spPr>
          <a:xfrm>
            <a:off x="9191544" y="3991229"/>
            <a:ext cx="2352803" cy="369332"/>
          </a:xfrm>
          <a:prstGeom prst="rect">
            <a:avLst/>
          </a:prstGeom>
          <a:noFill/>
        </p:spPr>
        <p:txBody>
          <a:bodyPr wrap="square" rtlCol="0">
            <a:spAutoFit/>
          </a:bodyPr>
          <a:lstStyle/>
          <a:p>
            <a:r>
              <a:rPr lang="en-US" altLang="zh-CN" dirty="0"/>
              <a:t>……</a:t>
            </a:r>
            <a:endParaRPr lang="zh-CN" altLang="en-US" dirty="0"/>
          </a:p>
        </p:txBody>
      </p:sp>
      <p:pic>
        <p:nvPicPr>
          <p:cNvPr id="15" name="图片 14" descr="碗里&#10;&#10;中度可信度描述已自动生成">
            <a:extLst>
              <a:ext uri="{FF2B5EF4-FFF2-40B4-BE49-F238E27FC236}">
                <a16:creationId xmlns:a16="http://schemas.microsoft.com/office/drawing/2014/main" id="{138B9B96-C7D2-4CC9-A78C-15101F69D61D}"/>
              </a:ext>
            </a:extLst>
          </p:cNvPr>
          <p:cNvPicPr>
            <a:picLocks noChangeAspect="1"/>
          </p:cNvPicPr>
          <p:nvPr/>
        </p:nvPicPr>
        <p:blipFill>
          <a:blip r:embed="rId5"/>
          <a:stretch>
            <a:fillRect/>
          </a:stretch>
        </p:blipFill>
        <p:spPr>
          <a:xfrm>
            <a:off x="1031289" y="3247179"/>
            <a:ext cx="2047915" cy="2041112"/>
          </a:xfrm>
          <a:prstGeom prst="rect">
            <a:avLst/>
          </a:prstGeom>
        </p:spPr>
      </p:pic>
    </p:spTree>
    <p:extLst>
      <p:ext uri="{BB962C8B-B14F-4D97-AF65-F5344CB8AC3E}">
        <p14:creationId xmlns:p14="http://schemas.microsoft.com/office/powerpoint/2010/main" val="1917041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问题定义与分析</a:t>
            </a:r>
          </a:p>
        </p:txBody>
      </p:sp>
      <mc:AlternateContent xmlns:mc="http://schemas.openxmlformats.org/markup-compatibility/2006" xmlns:a14="http://schemas.microsoft.com/office/drawing/2010/main">
        <mc:Choice Requires="a14">
          <p:sp>
            <p:nvSpPr>
              <p:cNvPr id="6" name="标题 1"/>
              <p:cNvSpPr txBox="1"/>
              <p:nvPr/>
            </p:nvSpPr>
            <p:spPr>
              <a:xfrm>
                <a:off x="698103" y="959138"/>
                <a:ext cx="7086997" cy="14914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FF0000"/>
                    </a:solidFill>
                    <a:latin typeface="LANTINGHEI SC DEMIBOLD" panose="02000000000000000000" pitchFamily="2" charset="-122"/>
                    <a:ea typeface="LANTINGHEI SC DEMIBOLD" panose="02000000000000000000" pitchFamily="2" charset="-122"/>
                  </a:rPr>
                  <a:t>数据分析</a:t>
                </a:r>
                <a:r>
                  <a:rPr lang="zh-CN" altLang="en-US" sz="1800" b="1" dirty="0">
                    <a:solidFill>
                      <a:srgbClr val="595959"/>
                    </a:solidFill>
                    <a:latin typeface="LANTINGHEI SC DEMIBOLD" panose="02000000000000000000" pitchFamily="2" charset="-122"/>
                    <a:ea typeface="LANTINGHEI SC DEMIBOLD" panose="02000000000000000000" pitchFamily="2" charset="-122"/>
                  </a:rPr>
                  <a:t>：初赛：</a:t>
                </a:r>
                <a:r>
                  <a:rPr lang="en-US" altLang="zh-CN" sz="1800" b="1" dirty="0">
                    <a:solidFill>
                      <a:srgbClr val="595959"/>
                    </a:solidFill>
                    <a:ea typeface="LANTINGHEI SC DEMIBOLD" panose="02000000000000000000" pitchFamily="2" charset="-122"/>
                  </a:rPr>
                  <a:t>300</a:t>
                </a:r>
                <a:r>
                  <a:rPr lang="zh-CN" altLang="en-US" sz="1800" b="1" dirty="0">
                    <a:solidFill>
                      <a:srgbClr val="595959"/>
                    </a:solidFill>
                    <a:ea typeface="LANTINGHEI SC DEMIBOLD" panose="02000000000000000000" pitchFamily="2" charset="-122"/>
                  </a:rPr>
                  <a:t>例（病人）训练集，额外</a:t>
                </a:r>
                <a:r>
                  <a:rPr lang="en-US" altLang="zh-CN" sz="1800" b="1" dirty="0">
                    <a:solidFill>
                      <a:srgbClr val="595959"/>
                    </a:solidFill>
                    <a:ea typeface="LANTINGHEI SC DEMIBOLD" panose="02000000000000000000" pitchFamily="2" charset="-122"/>
                  </a:rPr>
                  <a:t>50 </a:t>
                </a:r>
                <a:r>
                  <a:rPr lang="zh-CN" altLang="en-US" sz="1800" b="1" dirty="0">
                    <a:solidFill>
                      <a:srgbClr val="595959"/>
                    </a:solidFill>
                    <a:ea typeface="LANTINGHEI SC DEMIBOLD" panose="02000000000000000000" pitchFamily="2" charset="-122"/>
                  </a:rPr>
                  <a:t>例测试集</a:t>
                </a:r>
                <a:endParaRPr lang="en-US" altLang="zh-CN" sz="1800" b="1" dirty="0">
                  <a:solidFill>
                    <a:srgbClr val="595959"/>
                  </a:solidFill>
                  <a:ea typeface="LANTINGHEI SC DEMIBOLD" panose="02000000000000000000" pitchFamily="2" charset="-122"/>
                </a:endParaRPr>
              </a:p>
              <a:p>
                <a:pPr>
                  <a:lnSpc>
                    <a:spcPct val="150000"/>
                  </a:lnSpc>
                  <a:buClr>
                    <a:srgbClr val="0052D9"/>
                  </a:buClr>
                  <a:defRPr sz="4200"/>
                </a:pPr>
                <a:r>
                  <a:rPr lang="en-US" altLang="zh-CN" sz="1800" b="1" dirty="0">
                    <a:solidFill>
                      <a:srgbClr val="595959"/>
                    </a:solidFill>
                    <a:latin typeface="LANTINGHEI SC DEMIBOLD" panose="02000000000000000000" pitchFamily="2" charset="-122"/>
                    <a:ea typeface="LANTINGHEI SC DEMIBOLD" panose="02000000000000000000" pitchFamily="2" charset="-122"/>
                  </a:rPr>
                  <a:t>                     </a:t>
                </a:r>
                <a:r>
                  <a:rPr lang="zh-CN" altLang="en-US" sz="1800" b="1" dirty="0">
                    <a:solidFill>
                      <a:srgbClr val="595959"/>
                    </a:solidFill>
                    <a:latin typeface="LANTINGHEI SC DEMIBOLD" panose="02000000000000000000" pitchFamily="2" charset="-122"/>
                    <a:ea typeface="LANTINGHEI SC DEMIBOLD" panose="02000000000000000000" pitchFamily="2" charset="-122"/>
                  </a:rPr>
                  <a:t>复赛</a:t>
                </a:r>
                <a:r>
                  <a:rPr lang="en-US" altLang="zh-CN" sz="1800" b="1" dirty="0">
                    <a:solidFill>
                      <a:srgbClr val="595959"/>
                    </a:solidFill>
                    <a:latin typeface="LANTINGHEI SC DEMIBOLD" panose="02000000000000000000" pitchFamily="2" charset="-122"/>
                    <a:ea typeface="LANTINGHEI SC DEMIBOLD" panose="02000000000000000000" pitchFamily="2" charset="-122"/>
                  </a:rPr>
                  <a:t>:  </a:t>
                </a:r>
                <a:r>
                  <a:rPr lang="zh-CN" altLang="en-US" sz="1800" b="1" dirty="0">
                    <a:solidFill>
                      <a:srgbClr val="595959"/>
                    </a:solidFill>
                    <a:latin typeface="LANTINGHEI SC DEMIBOLD" panose="02000000000000000000" pitchFamily="2" charset="-122"/>
                    <a:ea typeface="LANTINGHEI SC DEMIBOLD" panose="02000000000000000000" pitchFamily="2" charset="-122"/>
                  </a:rPr>
                  <a:t>初赛数据集作为训练集，</a:t>
                </a:r>
                <a:r>
                  <a:rPr lang="en-US" altLang="zh-CN" sz="1800" b="1" dirty="0">
                    <a:solidFill>
                      <a:srgbClr val="595959"/>
                    </a:solidFill>
                    <a:latin typeface="LANTINGHEI SC DEMIBOLD" panose="02000000000000000000" pitchFamily="2" charset="-122"/>
                    <a:ea typeface="LANTINGHEI SC DEMIBOLD" panose="02000000000000000000" pitchFamily="2" charset="-122"/>
                  </a:rPr>
                  <a:t>150</a:t>
                </a:r>
                <a:r>
                  <a:rPr lang="zh-CN" altLang="en-US" sz="1800" b="1" dirty="0">
                    <a:solidFill>
                      <a:srgbClr val="595959"/>
                    </a:solidFill>
                    <a:latin typeface="LANTINGHEI SC DEMIBOLD" panose="02000000000000000000" pitchFamily="2" charset="-122"/>
                    <a:ea typeface="LANTINGHEI SC DEMIBOLD" panose="02000000000000000000" pitchFamily="2" charset="-122"/>
                  </a:rPr>
                  <a:t>测试集</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三维剂量尺寸的数据分布</a:t>
                </a:r>
                <a:r>
                  <a:rPr lang="zh-CN" altLang="en-US" sz="1800" b="1" dirty="0">
                    <a:solidFill>
                      <a:srgbClr val="595959"/>
                    </a:solidFill>
                    <a:ea typeface="LANTINGHEI SC DEMIBOLD" panose="02000000000000000000" pitchFamily="2" charset="-122"/>
                    <a:sym typeface="Wingdings" panose="05000000000000000000" pitchFamily="2" charset="2"/>
                  </a:rPr>
                  <a:t>：</a:t>
                </a:r>
                <a14:m>
                  <m:oMath xmlns:m="http://schemas.openxmlformats.org/officeDocument/2006/math">
                    <m:r>
                      <a:rPr lang="zh-CN" altLang="en-US" sz="1800" b="1" i="1" smtClean="0">
                        <a:solidFill>
                          <a:srgbClr val="595959"/>
                        </a:solidFill>
                        <a:latin typeface="Cambria Math" panose="02040503050406030204" pitchFamily="18" charset="0"/>
                        <a:ea typeface="LANTINGHEI SC DEMIBOLD" panose="02000000000000000000" pitchFamily="2" charset="-122"/>
                        <a:sym typeface="Wingdings" panose="05000000000000000000" pitchFamily="2" charset="2"/>
                      </a:rPr>
                      <m:t>≈</m:t>
                    </m:r>
                  </m:oMath>
                </a14:m>
                <a:r>
                  <a:rPr lang="en-US" altLang="zh-CN" sz="1800" b="1" dirty="0">
                    <a:solidFill>
                      <a:srgbClr val="595959"/>
                    </a:solidFill>
                    <a:latin typeface="LANTINGHEI SC DEMIBOLD" panose="02000000000000000000" pitchFamily="2" charset="-122"/>
                    <a:ea typeface="LANTINGHEI SC DEMIBOLD" panose="02000000000000000000" pitchFamily="2" charset="-122"/>
                  </a:rPr>
                  <a:t> </a:t>
                </a:r>
                <a14:m>
                  <m:oMath xmlns:m="http://schemas.openxmlformats.org/officeDocument/2006/math">
                    <m:r>
                      <a:rPr lang="en-US" altLang="zh-CN" sz="1800" b="1" i="1" smtClean="0">
                        <a:solidFill>
                          <a:srgbClr val="595959"/>
                        </a:solidFill>
                        <a:latin typeface="Cambria Math" panose="02040503050406030204" pitchFamily="18" charset="0"/>
                        <a:ea typeface="Cambria Math" panose="02040503050406030204" pitchFamily="18" charset="0"/>
                      </a:rPr>
                      <m:t> </m:t>
                    </m:r>
                    <m:r>
                      <a:rPr lang="en-US" altLang="zh-CN" sz="1800" b="1" i="1" smtClean="0">
                        <a:solidFill>
                          <a:srgbClr val="595959"/>
                        </a:solidFill>
                        <a:latin typeface="Cambria Math" panose="02040503050406030204" pitchFamily="18" charset="0"/>
                        <a:ea typeface="Cambria Math" panose="02040503050406030204" pitchFamily="18" charset="0"/>
                      </a:rPr>
                      <m:t>𝟏𝟎𝟎</m:t>
                    </m:r>
                    <m:r>
                      <a:rPr lang="en-US" altLang="zh-CN" sz="1800" b="1" i="1" smtClean="0">
                        <a:solidFill>
                          <a:srgbClr val="595959"/>
                        </a:solidFill>
                        <a:latin typeface="Cambria Math" panose="02040503050406030204" pitchFamily="18" charset="0"/>
                        <a:ea typeface="Cambria Math" panose="02040503050406030204" pitchFamily="18" charset="0"/>
                      </a:rPr>
                      <m:t> ×</m:t>
                    </m:r>
                    <m:r>
                      <a:rPr lang="en-US" altLang="zh-CN" sz="1800" b="1" i="1" smtClean="0">
                        <a:solidFill>
                          <a:srgbClr val="595959"/>
                        </a:solidFill>
                        <a:latin typeface="Cambria Math" panose="02040503050406030204" pitchFamily="18" charset="0"/>
                        <a:ea typeface="Cambria Math" panose="02040503050406030204" pitchFamily="18" charset="0"/>
                      </a:rPr>
                      <m:t>𝟏𝟎𝟎</m:t>
                    </m:r>
                    <m:r>
                      <a:rPr lang="en-US" altLang="zh-CN" sz="1800" b="1" i="1" smtClean="0">
                        <a:solidFill>
                          <a:srgbClr val="595959"/>
                        </a:solidFill>
                        <a:latin typeface="Cambria Math" panose="02040503050406030204" pitchFamily="18" charset="0"/>
                        <a:ea typeface="Cambria Math" panose="02040503050406030204" pitchFamily="18" charset="0"/>
                      </a:rPr>
                      <m:t> ×</m:t>
                    </m:r>
                    <m:r>
                      <a:rPr lang="en-US" altLang="zh-CN" sz="1800" b="1" i="1" smtClean="0">
                        <a:solidFill>
                          <a:srgbClr val="595959"/>
                        </a:solidFill>
                        <a:latin typeface="Cambria Math" panose="02040503050406030204" pitchFamily="18" charset="0"/>
                        <a:ea typeface="Cambria Math" panose="02040503050406030204" pitchFamily="18" charset="0"/>
                      </a:rPr>
                      <m:t>𝟏𝟎𝟎</m:t>
                    </m:r>
                  </m:oMath>
                </a14:m>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mc:Choice>
        <mc:Fallback xmlns="">
          <p:sp>
            <p:nvSpPr>
              <p:cNvPr id="6" name="标题 1"/>
              <p:cNvSpPr txBox="1">
                <a:spLocks noRot="1" noChangeAspect="1" noMove="1" noResize="1" noEditPoints="1" noAdjustHandles="1" noChangeArrowheads="1" noChangeShapeType="1" noTextEdit="1"/>
              </p:cNvSpPr>
              <p:nvPr/>
            </p:nvSpPr>
            <p:spPr>
              <a:xfrm>
                <a:off x="698103" y="959138"/>
                <a:ext cx="7086997" cy="1491454"/>
              </a:xfrm>
              <a:prstGeom prst="rect">
                <a:avLst/>
              </a:prstGeom>
              <a:blipFill>
                <a:blip r:embed="rId3"/>
                <a:stretch>
                  <a:fillRect l="-602"/>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ACECAB57-2492-4B8F-9A5F-A2F0EE1F649F}"/>
              </a:ext>
            </a:extLst>
          </p:cNvPr>
          <p:cNvGrpSpPr/>
          <p:nvPr/>
        </p:nvGrpSpPr>
        <p:grpSpPr>
          <a:xfrm>
            <a:off x="1031289" y="6426979"/>
            <a:ext cx="10129422" cy="261243"/>
            <a:chOff x="1031289" y="6426979"/>
            <a:chExt cx="10129422" cy="261243"/>
          </a:xfrm>
        </p:grpSpPr>
        <p:sp>
          <p:nvSpPr>
            <p:cNvPr id="5" name="文本框 4">
              <a:extLst>
                <a:ext uri="{FF2B5EF4-FFF2-40B4-BE49-F238E27FC236}">
                  <a16:creationId xmlns:a16="http://schemas.microsoft.com/office/drawing/2014/main" id="{53811370-B999-4FE2-8DBF-827504977D62}"/>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问题定义与分析</a:t>
              </a:r>
            </a:p>
          </p:txBody>
        </p:sp>
        <p:sp>
          <p:nvSpPr>
            <p:cNvPr id="7" name="文本框 6">
              <a:extLst>
                <a:ext uri="{FF2B5EF4-FFF2-40B4-BE49-F238E27FC236}">
                  <a16:creationId xmlns:a16="http://schemas.microsoft.com/office/drawing/2014/main" id="{42F52F4A-3982-464F-9F24-34F50B0388DE}"/>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latin typeface="LANTINGHEI SC DEMIBOLD" panose="02000000000000000000" pitchFamily="2" charset="-122"/>
                  <a:ea typeface="LANTINGHEI SC DEMIBOLD" panose="02000000000000000000" pitchFamily="2" charset="-122"/>
                </a:rPr>
                <a:t>算法设计详情</a:t>
              </a:r>
            </a:p>
          </p:txBody>
        </p:sp>
        <p:sp>
          <p:nvSpPr>
            <p:cNvPr id="8" name="文本框 7">
              <a:extLst>
                <a:ext uri="{FF2B5EF4-FFF2-40B4-BE49-F238E27FC236}">
                  <a16:creationId xmlns:a16="http://schemas.microsoft.com/office/drawing/2014/main" id="{A33957B9-C6C7-4FD7-943F-817850ADFD3F}"/>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9" name="文本框 8">
              <a:extLst>
                <a:ext uri="{FF2B5EF4-FFF2-40B4-BE49-F238E27FC236}">
                  <a16:creationId xmlns:a16="http://schemas.microsoft.com/office/drawing/2014/main" id="{4975A8E2-DDDB-4C00-B2BB-99CD01DD86CA}"/>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pic>
        <p:nvPicPr>
          <p:cNvPr id="15" name="图片 14" descr="图表, 散点图&#10;&#10;描述已自动生成">
            <a:extLst>
              <a:ext uri="{FF2B5EF4-FFF2-40B4-BE49-F238E27FC236}">
                <a16:creationId xmlns:a16="http://schemas.microsoft.com/office/drawing/2014/main" id="{D5FE2A6A-9B46-4054-9E46-DB930AFF4140}"/>
              </a:ext>
            </a:extLst>
          </p:cNvPr>
          <p:cNvPicPr>
            <a:picLocks noChangeAspect="1"/>
          </p:cNvPicPr>
          <p:nvPr/>
        </p:nvPicPr>
        <p:blipFill>
          <a:blip r:embed="rId4"/>
          <a:stretch>
            <a:fillRect/>
          </a:stretch>
        </p:blipFill>
        <p:spPr>
          <a:xfrm>
            <a:off x="1031289" y="2294814"/>
            <a:ext cx="5100295" cy="3687905"/>
          </a:xfrm>
          <a:prstGeom prst="rect">
            <a:avLst/>
          </a:prstGeom>
        </p:spPr>
      </p:pic>
      <p:sp>
        <p:nvSpPr>
          <p:cNvPr id="3" name="文本框 2">
            <a:extLst>
              <a:ext uri="{FF2B5EF4-FFF2-40B4-BE49-F238E27FC236}">
                <a16:creationId xmlns:a16="http://schemas.microsoft.com/office/drawing/2014/main" id="{FA49830A-6AFA-41F9-AF77-32A2B3A37009}"/>
              </a:ext>
            </a:extLst>
          </p:cNvPr>
          <p:cNvSpPr txBox="1"/>
          <p:nvPr/>
        </p:nvSpPr>
        <p:spPr>
          <a:xfrm>
            <a:off x="1031289" y="6073001"/>
            <a:ext cx="5100295" cy="276999"/>
          </a:xfrm>
          <a:prstGeom prst="rect">
            <a:avLst/>
          </a:prstGeom>
          <a:noFill/>
        </p:spPr>
        <p:txBody>
          <a:bodyPr wrap="square" rtlCol="0">
            <a:spAutoFit/>
          </a:bodyPr>
          <a:lstStyle/>
          <a:p>
            <a:r>
              <a:rPr lang="zh-CN" altLang="en-US" sz="1200" dirty="0"/>
              <a:t>图</a:t>
            </a:r>
            <a:r>
              <a:rPr lang="en-US" altLang="zh-CN" sz="1200" dirty="0"/>
              <a:t>1</a:t>
            </a:r>
            <a:r>
              <a:rPr lang="zh-CN" altLang="en-US" sz="1200" dirty="0"/>
              <a:t>：复赛训练集病人三维剂量尺寸的散点图</a:t>
            </a:r>
          </a:p>
        </p:txBody>
      </p:sp>
    </p:spTree>
    <p:extLst>
      <p:ext uri="{BB962C8B-B14F-4D97-AF65-F5344CB8AC3E}">
        <p14:creationId xmlns:p14="http://schemas.microsoft.com/office/powerpoint/2010/main" val="771162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问题定义与分析</a:t>
            </a:r>
          </a:p>
        </p:txBody>
      </p:sp>
      <mc:AlternateContent xmlns:mc="http://schemas.openxmlformats.org/markup-compatibility/2006" xmlns:a14="http://schemas.microsoft.com/office/drawing/2010/main">
        <mc:Choice Requires="a14">
          <p:sp>
            <p:nvSpPr>
              <p:cNvPr id="6" name="标题 1"/>
              <p:cNvSpPr txBox="1"/>
              <p:nvPr/>
            </p:nvSpPr>
            <p:spPr>
              <a:xfrm>
                <a:off x="698103" y="959138"/>
                <a:ext cx="7086997" cy="14914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数据分析：初赛：</a:t>
                </a:r>
                <a:r>
                  <a:rPr lang="en-US" altLang="zh-CN" sz="1800" b="1" dirty="0">
                    <a:solidFill>
                      <a:srgbClr val="595959"/>
                    </a:solidFill>
                    <a:ea typeface="LANTINGHEI SC DEMIBOLD" panose="02000000000000000000" pitchFamily="2" charset="-122"/>
                  </a:rPr>
                  <a:t>300</a:t>
                </a:r>
                <a:r>
                  <a:rPr lang="zh-CN" altLang="en-US" sz="1800" b="1" dirty="0">
                    <a:solidFill>
                      <a:srgbClr val="595959"/>
                    </a:solidFill>
                    <a:ea typeface="LANTINGHEI SC DEMIBOLD" panose="02000000000000000000" pitchFamily="2" charset="-122"/>
                  </a:rPr>
                  <a:t>例（病人）训练集，额外</a:t>
                </a:r>
                <a:r>
                  <a:rPr lang="en-US" altLang="zh-CN" sz="1800" b="1" dirty="0">
                    <a:solidFill>
                      <a:srgbClr val="595959"/>
                    </a:solidFill>
                    <a:ea typeface="LANTINGHEI SC DEMIBOLD" panose="02000000000000000000" pitchFamily="2" charset="-122"/>
                  </a:rPr>
                  <a:t>50 </a:t>
                </a:r>
                <a:r>
                  <a:rPr lang="zh-CN" altLang="en-US" sz="1800" b="1" dirty="0">
                    <a:solidFill>
                      <a:srgbClr val="595959"/>
                    </a:solidFill>
                    <a:ea typeface="LANTINGHEI SC DEMIBOLD" panose="02000000000000000000" pitchFamily="2" charset="-122"/>
                  </a:rPr>
                  <a:t>例测试集</a:t>
                </a:r>
                <a:endParaRPr lang="en-US" altLang="zh-CN" sz="1800" b="1" dirty="0">
                  <a:solidFill>
                    <a:srgbClr val="595959"/>
                  </a:solidFill>
                  <a:ea typeface="LANTINGHEI SC DEMIBOLD" panose="02000000000000000000" pitchFamily="2" charset="-122"/>
                </a:endParaRPr>
              </a:p>
              <a:p>
                <a:pPr>
                  <a:lnSpc>
                    <a:spcPct val="150000"/>
                  </a:lnSpc>
                  <a:buClr>
                    <a:srgbClr val="0052D9"/>
                  </a:buClr>
                  <a:defRPr sz="4200"/>
                </a:pPr>
                <a:r>
                  <a:rPr lang="en-US" altLang="zh-CN" sz="1800" b="1" dirty="0">
                    <a:solidFill>
                      <a:srgbClr val="595959"/>
                    </a:solidFill>
                    <a:latin typeface="LANTINGHEI SC DEMIBOLD" panose="02000000000000000000" pitchFamily="2" charset="-122"/>
                    <a:ea typeface="LANTINGHEI SC DEMIBOLD" panose="02000000000000000000" pitchFamily="2" charset="-122"/>
                  </a:rPr>
                  <a:t>                     </a:t>
                </a:r>
                <a:r>
                  <a:rPr lang="zh-CN" altLang="en-US" sz="1800" b="1" dirty="0">
                    <a:solidFill>
                      <a:srgbClr val="595959"/>
                    </a:solidFill>
                    <a:latin typeface="LANTINGHEI SC DEMIBOLD" panose="02000000000000000000" pitchFamily="2" charset="-122"/>
                    <a:ea typeface="LANTINGHEI SC DEMIBOLD" panose="02000000000000000000" pitchFamily="2" charset="-122"/>
                  </a:rPr>
                  <a:t>复赛</a:t>
                </a:r>
                <a:r>
                  <a:rPr lang="en-US" altLang="zh-CN" sz="1800" b="1" dirty="0">
                    <a:solidFill>
                      <a:srgbClr val="595959"/>
                    </a:solidFill>
                    <a:latin typeface="LANTINGHEI SC DEMIBOLD" panose="02000000000000000000" pitchFamily="2" charset="-122"/>
                    <a:ea typeface="LANTINGHEI SC DEMIBOLD" panose="02000000000000000000" pitchFamily="2" charset="-122"/>
                  </a:rPr>
                  <a:t>:  </a:t>
                </a:r>
                <a:r>
                  <a:rPr lang="zh-CN" altLang="en-US" sz="1800" b="1" dirty="0">
                    <a:solidFill>
                      <a:srgbClr val="595959"/>
                    </a:solidFill>
                    <a:latin typeface="LANTINGHEI SC DEMIBOLD" panose="02000000000000000000" pitchFamily="2" charset="-122"/>
                    <a:ea typeface="LANTINGHEI SC DEMIBOLD" panose="02000000000000000000" pitchFamily="2" charset="-122"/>
                  </a:rPr>
                  <a:t>初赛数据集作为训练集，</a:t>
                </a:r>
                <a:r>
                  <a:rPr lang="en-US" altLang="zh-CN" sz="1800" b="1" dirty="0">
                    <a:solidFill>
                      <a:srgbClr val="595959"/>
                    </a:solidFill>
                    <a:latin typeface="LANTINGHEI SC DEMIBOLD" panose="02000000000000000000" pitchFamily="2" charset="-122"/>
                    <a:ea typeface="LANTINGHEI SC DEMIBOLD" panose="02000000000000000000" pitchFamily="2" charset="-122"/>
                  </a:rPr>
                  <a:t>150</a:t>
                </a:r>
                <a:r>
                  <a:rPr lang="zh-CN" altLang="en-US" sz="1800" b="1" dirty="0">
                    <a:solidFill>
                      <a:srgbClr val="595959"/>
                    </a:solidFill>
                    <a:latin typeface="LANTINGHEI SC DEMIBOLD" panose="02000000000000000000" pitchFamily="2" charset="-122"/>
                    <a:ea typeface="LANTINGHEI SC DEMIBOLD" panose="02000000000000000000" pitchFamily="2" charset="-122"/>
                  </a:rPr>
                  <a:t>测试集</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病人勾画图的尺寸分布</a:t>
                </a:r>
                <a:r>
                  <a:rPr lang="zh-CN" altLang="en-US" sz="1800" b="1" dirty="0">
                    <a:solidFill>
                      <a:srgbClr val="595959"/>
                    </a:solidFill>
                    <a:ea typeface="LANTINGHEI SC DEMIBOLD" panose="02000000000000000000" pitchFamily="2" charset="-122"/>
                    <a:sym typeface="Wingdings" panose="05000000000000000000" pitchFamily="2" charset="2"/>
                  </a:rPr>
                  <a:t>：</a:t>
                </a:r>
                <a14:m>
                  <m:oMath xmlns:m="http://schemas.openxmlformats.org/officeDocument/2006/math">
                    <m:r>
                      <a:rPr lang="zh-CN" altLang="en-US" sz="1800" b="1" i="1" smtClean="0">
                        <a:solidFill>
                          <a:srgbClr val="595959"/>
                        </a:solidFill>
                        <a:latin typeface="Cambria Math" panose="02040503050406030204" pitchFamily="18" charset="0"/>
                        <a:ea typeface="LANTINGHEI SC DEMIBOLD" panose="02000000000000000000" pitchFamily="2" charset="-122"/>
                        <a:sym typeface="Wingdings" panose="05000000000000000000" pitchFamily="2" charset="2"/>
                      </a:rPr>
                      <m:t>≈</m:t>
                    </m:r>
                  </m:oMath>
                </a14:m>
                <a:r>
                  <a:rPr lang="en-US" altLang="zh-CN" sz="1800" b="1" dirty="0">
                    <a:solidFill>
                      <a:srgbClr val="595959"/>
                    </a:solidFill>
                    <a:latin typeface="LANTINGHEI SC DEMIBOLD" panose="02000000000000000000" pitchFamily="2" charset="-122"/>
                    <a:ea typeface="LANTINGHEI SC DEMIBOLD" panose="02000000000000000000" pitchFamily="2" charset="-122"/>
                  </a:rPr>
                  <a:t> </a:t>
                </a:r>
                <a14:m>
                  <m:oMath xmlns:m="http://schemas.openxmlformats.org/officeDocument/2006/math">
                    <m:r>
                      <a:rPr lang="en-US" altLang="zh-CN" sz="1800" b="1" i="1" smtClean="0">
                        <a:solidFill>
                          <a:srgbClr val="595959"/>
                        </a:solidFill>
                        <a:latin typeface="Cambria Math" panose="02040503050406030204" pitchFamily="18" charset="0"/>
                        <a:ea typeface="Cambria Math" panose="02040503050406030204" pitchFamily="18" charset="0"/>
                      </a:rPr>
                      <m:t> (</m:t>
                    </m:r>
                    <m:r>
                      <a:rPr lang="en-US" altLang="zh-CN" sz="1800" b="1" i="1" smtClean="0">
                        <a:solidFill>
                          <a:srgbClr val="595959"/>
                        </a:solidFill>
                        <a:latin typeface="Cambria Math" panose="02040503050406030204" pitchFamily="18" charset="0"/>
                        <a:ea typeface="Cambria Math" panose="02040503050406030204" pitchFamily="18" charset="0"/>
                      </a:rPr>
                      <m:t>𝟓𝟎</m:t>
                    </m:r>
                    <m:r>
                      <a:rPr lang="en-US" altLang="zh-CN" sz="1800" b="1" i="1" smtClean="0">
                        <a:solidFill>
                          <a:srgbClr val="595959"/>
                        </a:solidFill>
                        <a:latin typeface="Cambria Math" panose="02040503050406030204" pitchFamily="18" charset="0"/>
                        <a:ea typeface="Cambria Math" panose="02040503050406030204" pitchFamily="18" charset="0"/>
                      </a:rPr>
                      <m:t>−</m:t>
                    </m:r>
                    <m:r>
                      <a:rPr lang="en-US" altLang="zh-CN" sz="1800" b="1" i="1" smtClean="0">
                        <a:solidFill>
                          <a:srgbClr val="595959"/>
                        </a:solidFill>
                        <a:latin typeface="Cambria Math" panose="02040503050406030204" pitchFamily="18" charset="0"/>
                        <a:ea typeface="Cambria Math" panose="02040503050406030204" pitchFamily="18" charset="0"/>
                      </a:rPr>
                      <m:t>𝟑𝟓𝟎</m:t>
                    </m:r>
                    <m:r>
                      <a:rPr lang="en-US" altLang="zh-CN" sz="1800" b="1" i="1" smtClean="0">
                        <a:solidFill>
                          <a:srgbClr val="595959"/>
                        </a:solidFill>
                        <a:latin typeface="Cambria Math" panose="02040503050406030204" pitchFamily="18" charset="0"/>
                        <a:ea typeface="Cambria Math" panose="02040503050406030204" pitchFamily="18" charset="0"/>
                      </a:rPr>
                      <m:t>) ×</m:t>
                    </m:r>
                    <m:r>
                      <a:rPr lang="en-US" altLang="zh-CN" sz="1800" b="1" i="1" smtClean="0">
                        <a:solidFill>
                          <a:srgbClr val="595959"/>
                        </a:solidFill>
                        <a:latin typeface="Cambria Math" panose="02040503050406030204" pitchFamily="18" charset="0"/>
                        <a:ea typeface="Cambria Math" panose="02040503050406030204" pitchFamily="18" charset="0"/>
                      </a:rPr>
                      <m:t>𝟓𝟏𝟐</m:t>
                    </m:r>
                    <m:r>
                      <a:rPr lang="en-US" altLang="zh-CN" sz="1800" b="1" i="1" smtClean="0">
                        <a:solidFill>
                          <a:srgbClr val="595959"/>
                        </a:solidFill>
                        <a:latin typeface="Cambria Math" panose="02040503050406030204" pitchFamily="18" charset="0"/>
                        <a:ea typeface="Cambria Math" panose="02040503050406030204" pitchFamily="18" charset="0"/>
                      </a:rPr>
                      <m:t> ×</m:t>
                    </m:r>
                    <m:r>
                      <a:rPr lang="en-US" altLang="zh-CN" sz="1800" b="1" i="1" smtClean="0">
                        <a:solidFill>
                          <a:srgbClr val="595959"/>
                        </a:solidFill>
                        <a:latin typeface="Cambria Math" panose="02040503050406030204" pitchFamily="18" charset="0"/>
                        <a:ea typeface="Cambria Math" panose="02040503050406030204" pitchFamily="18" charset="0"/>
                      </a:rPr>
                      <m:t>𝟓𝟏𝟐</m:t>
                    </m:r>
                  </m:oMath>
                </a14:m>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mc:Choice>
        <mc:Fallback xmlns="">
          <p:sp>
            <p:nvSpPr>
              <p:cNvPr id="6" name="标题 1"/>
              <p:cNvSpPr txBox="1">
                <a:spLocks noRot="1" noChangeAspect="1" noMove="1" noResize="1" noEditPoints="1" noAdjustHandles="1" noChangeArrowheads="1" noChangeShapeType="1" noTextEdit="1"/>
              </p:cNvSpPr>
              <p:nvPr/>
            </p:nvSpPr>
            <p:spPr>
              <a:xfrm>
                <a:off x="698103" y="959138"/>
                <a:ext cx="7086997" cy="1491454"/>
              </a:xfrm>
              <a:prstGeom prst="rect">
                <a:avLst/>
              </a:prstGeom>
              <a:blipFill>
                <a:blip r:embed="rId3"/>
                <a:stretch>
                  <a:fillRect l="-602"/>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ACECAB57-2492-4B8F-9A5F-A2F0EE1F649F}"/>
              </a:ext>
            </a:extLst>
          </p:cNvPr>
          <p:cNvGrpSpPr/>
          <p:nvPr/>
        </p:nvGrpSpPr>
        <p:grpSpPr>
          <a:xfrm>
            <a:off x="1031289" y="6426979"/>
            <a:ext cx="10129422" cy="261243"/>
            <a:chOff x="1031289" y="6426979"/>
            <a:chExt cx="10129422" cy="261243"/>
          </a:xfrm>
        </p:grpSpPr>
        <p:sp>
          <p:nvSpPr>
            <p:cNvPr id="5" name="文本框 4">
              <a:extLst>
                <a:ext uri="{FF2B5EF4-FFF2-40B4-BE49-F238E27FC236}">
                  <a16:creationId xmlns:a16="http://schemas.microsoft.com/office/drawing/2014/main" id="{53811370-B999-4FE2-8DBF-827504977D62}"/>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问题定义与分析</a:t>
              </a:r>
            </a:p>
          </p:txBody>
        </p:sp>
        <p:sp>
          <p:nvSpPr>
            <p:cNvPr id="7" name="文本框 6">
              <a:extLst>
                <a:ext uri="{FF2B5EF4-FFF2-40B4-BE49-F238E27FC236}">
                  <a16:creationId xmlns:a16="http://schemas.microsoft.com/office/drawing/2014/main" id="{42F52F4A-3982-464F-9F24-34F50B0388DE}"/>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latin typeface="LANTINGHEI SC DEMIBOLD" panose="02000000000000000000" pitchFamily="2" charset="-122"/>
                  <a:ea typeface="LANTINGHEI SC DEMIBOLD" panose="02000000000000000000" pitchFamily="2" charset="-122"/>
                </a:rPr>
                <a:t>算法设计详情</a:t>
              </a:r>
            </a:p>
          </p:txBody>
        </p:sp>
        <p:sp>
          <p:nvSpPr>
            <p:cNvPr id="8" name="文本框 7">
              <a:extLst>
                <a:ext uri="{FF2B5EF4-FFF2-40B4-BE49-F238E27FC236}">
                  <a16:creationId xmlns:a16="http://schemas.microsoft.com/office/drawing/2014/main" id="{A33957B9-C6C7-4FD7-943F-817850ADFD3F}"/>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9" name="文本框 8">
              <a:extLst>
                <a:ext uri="{FF2B5EF4-FFF2-40B4-BE49-F238E27FC236}">
                  <a16:creationId xmlns:a16="http://schemas.microsoft.com/office/drawing/2014/main" id="{4975A8E2-DDDB-4C00-B2BB-99CD01DD86CA}"/>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3" name="文本框 2">
            <a:extLst>
              <a:ext uri="{FF2B5EF4-FFF2-40B4-BE49-F238E27FC236}">
                <a16:creationId xmlns:a16="http://schemas.microsoft.com/office/drawing/2014/main" id="{FA49830A-6AFA-41F9-AF77-32A2B3A37009}"/>
              </a:ext>
            </a:extLst>
          </p:cNvPr>
          <p:cNvSpPr txBox="1"/>
          <p:nvPr/>
        </p:nvSpPr>
        <p:spPr>
          <a:xfrm>
            <a:off x="1031289" y="5991581"/>
            <a:ext cx="5100295" cy="276999"/>
          </a:xfrm>
          <a:prstGeom prst="rect">
            <a:avLst/>
          </a:prstGeom>
          <a:noFill/>
        </p:spPr>
        <p:txBody>
          <a:bodyPr wrap="square" rtlCol="0">
            <a:spAutoFit/>
          </a:bodyPr>
          <a:lstStyle/>
          <a:p>
            <a:r>
              <a:rPr lang="zh-CN" altLang="en-US" sz="1200" dirty="0"/>
              <a:t>图</a:t>
            </a:r>
            <a:r>
              <a:rPr lang="en-US" altLang="zh-CN" sz="1200" dirty="0"/>
              <a:t>2</a:t>
            </a:r>
            <a:r>
              <a:rPr lang="zh-CN" altLang="en-US" sz="1200" dirty="0"/>
              <a:t>：复赛训练集病人勾画图尺寸的散点图</a:t>
            </a:r>
          </a:p>
        </p:txBody>
      </p:sp>
      <p:pic>
        <p:nvPicPr>
          <p:cNvPr id="11" name="图片 10" descr="图表&#10;&#10;描述已自动生成">
            <a:extLst>
              <a:ext uri="{FF2B5EF4-FFF2-40B4-BE49-F238E27FC236}">
                <a16:creationId xmlns:a16="http://schemas.microsoft.com/office/drawing/2014/main" id="{D4CB12A6-D4E1-4D18-8B30-7EA30C067358}"/>
              </a:ext>
            </a:extLst>
          </p:cNvPr>
          <p:cNvPicPr>
            <a:picLocks noChangeAspect="1"/>
          </p:cNvPicPr>
          <p:nvPr/>
        </p:nvPicPr>
        <p:blipFill>
          <a:blip r:embed="rId4"/>
          <a:stretch>
            <a:fillRect/>
          </a:stretch>
        </p:blipFill>
        <p:spPr>
          <a:xfrm>
            <a:off x="1031289" y="2212462"/>
            <a:ext cx="4981856" cy="3686400"/>
          </a:xfrm>
          <a:prstGeom prst="rect">
            <a:avLst/>
          </a:prstGeom>
        </p:spPr>
      </p:pic>
      <p:sp>
        <p:nvSpPr>
          <p:cNvPr id="10" name="文本框 9">
            <a:extLst>
              <a:ext uri="{FF2B5EF4-FFF2-40B4-BE49-F238E27FC236}">
                <a16:creationId xmlns:a16="http://schemas.microsoft.com/office/drawing/2014/main" id="{B022EE0B-B2AF-41C9-AA72-AFB1E8BDE941}"/>
              </a:ext>
            </a:extLst>
          </p:cNvPr>
          <p:cNvSpPr txBox="1"/>
          <p:nvPr/>
        </p:nvSpPr>
        <p:spPr>
          <a:xfrm>
            <a:off x="1187605" y="5072791"/>
            <a:ext cx="412955" cy="369332"/>
          </a:xfrm>
          <a:prstGeom prst="rect">
            <a:avLst/>
          </a:prstGeom>
          <a:noFill/>
        </p:spPr>
        <p:txBody>
          <a:bodyPr wrap="square" rtlCol="0">
            <a:spAutoFit/>
          </a:bodyPr>
          <a:lstStyle/>
          <a:p>
            <a:r>
              <a:rPr lang="en-US" altLang="zh-CN" dirty="0"/>
              <a:t>z</a:t>
            </a:r>
            <a:endParaRPr lang="zh-CN" altLang="en-US" dirty="0"/>
          </a:p>
        </p:txBody>
      </p:sp>
      <p:sp>
        <p:nvSpPr>
          <p:cNvPr id="12" name="文本框 11">
            <a:extLst>
              <a:ext uri="{FF2B5EF4-FFF2-40B4-BE49-F238E27FC236}">
                <a16:creationId xmlns:a16="http://schemas.microsoft.com/office/drawing/2014/main" id="{264DC063-61DF-4091-8386-E8268485BCDD}"/>
              </a:ext>
            </a:extLst>
          </p:cNvPr>
          <p:cNvSpPr txBox="1"/>
          <p:nvPr/>
        </p:nvSpPr>
        <p:spPr>
          <a:xfrm>
            <a:off x="5301701" y="4527100"/>
            <a:ext cx="412955" cy="369332"/>
          </a:xfrm>
          <a:prstGeom prst="rect">
            <a:avLst/>
          </a:prstGeom>
          <a:noFill/>
        </p:spPr>
        <p:txBody>
          <a:bodyPr wrap="square" rtlCol="0">
            <a:spAutoFit/>
          </a:bodyPr>
          <a:lstStyle/>
          <a:p>
            <a:r>
              <a:rPr lang="en-US" altLang="zh-CN" dirty="0"/>
              <a:t>x</a:t>
            </a:r>
            <a:endParaRPr lang="zh-CN" altLang="en-US" dirty="0"/>
          </a:p>
        </p:txBody>
      </p:sp>
      <p:sp>
        <p:nvSpPr>
          <p:cNvPr id="13" name="文本框 12">
            <a:extLst>
              <a:ext uri="{FF2B5EF4-FFF2-40B4-BE49-F238E27FC236}">
                <a16:creationId xmlns:a16="http://schemas.microsoft.com/office/drawing/2014/main" id="{E4F6F5DF-CB9C-4FF5-9DCD-1F76285C6534}"/>
              </a:ext>
            </a:extLst>
          </p:cNvPr>
          <p:cNvSpPr txBox="1"/>
          <p:nvPr/>
        </p:nvSpPr>
        <p:spPr>
          <a:xfrm>
            <a:off x="2573250" y="2107139"/>
            <a:ext cx="412955" cy="369332"/>
          </a:xfrm>
          <a:prstGeom prst="rect">
            <a:avLst/>
          </a:prstGeom>
          <a:noFill/>
        </p:spPr>
        <p:txBody>
          <a:bodyPr wrap="square" rtlCol="0">
            <a:spAutoFit/>
          </a:bodyPr>
          <a:lstStyle/>
          <a:p>
            <a:r>
              <a:rPr lang="en-US" altLang="zh-CN" dirty="0"/>
              <a:t>y</a:t>
            </a:r>
            <a:endParaRPr lang="zh-CN" altLang="en-US" dirty="0"/>
          </a:p>
        </p:txBody>
      </p:sp>
    </p:spTree>
    <p:extLst>
      <p:ext uri="{BB962C8B-B14F-4D97-AF65-F5344CB8AC3E}">
        <p14:creationId xmlns:p14="http://schemas.microsoft.com/office/powerpoint/2010/main" val="1980472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问题定义与分析</a:t>
            </a:r>
          </a:p>
        </p:txBody>
      </p:sp>
      <p:sp>
        <p:nvSpPr>
          <p:cNvPr id="6" name="标题 1"/>
          <p:cNvSpPr txBox="1"/>
          <p:nvPr/>
        </p:nvSpPr>
        <p:spPr>
          <a:xfrm>
            <a:off x="698103" y="959138"/>
            <a:ext cx="7086997" cy="14914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数据分析：三维剂量中剂量的数据分布</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grpSp>
        <p:nvGrpSpPr>
          <p:cNvPr id="4" name="组合 3">
            <a:extLst>
              <a:ext uri="{FF2B5EF4-FFF2-40B4-BE49-F238E27FC236}">
                <a16:creationId xmlns:a16="http://schemas.microsoft.com/office/drawing/2014/main" id="{ACECAB57-2492-4B8F-9A5F-A2F0EE1F649F}"/>
              </a:ext>
            </a:extLst>
          </p:cNvPr>
          <p:cNvGrpSpPr/>
          <p:nvPr/>
        </p:nvGrpSpPr>
        <p:grpSpPr>
          <a:xfrm>
            <a:off x="1031289" y="6426979"/>
            <a:ext cx="10129422" cy="261243"/>
            <a:chOff x="1031289" y="6426979"/>
            <a:chExt cx="10129422" cy="261243"/>
          </a:xfrm>
        </p:grpSpPr>
        <p:sp>
          <p:nvSpPr>
            <p:cNvPr id="5" name="文本框 4">
              <a:extLst>
                <a:ext uri="{FF2B5EF4-FFF2-40B4-BE49-F238E27FC236}">
                  <a16:creationId xmlns:a16="http://schemas.microsoft.com/office/drawing/2014/main" id="{53811370-B999-4FE2-8DBF-827504977D62}"/>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问题定义与分析</a:t>
              </a:r>
            </a:p>
          </p:txBody>
        </p:sp>
        <p:sp>
          <p:nvSpPr>
            <p:cNvPr id="7" name="文本框 6">
              <a:extLst>
                <a:ext uri="{FF2B5EF4-FFF2-40B4-BE49-F238E27FC236}">
                  <a16:creationId xmlns:a16="http://schemas.microsoft.com/office/drawing/2014/main" id="{42F52F4A-3982-464F-9F24-34F50B0388DE}"/>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latin typeface="LANTINGHEI SC DEMIBOLD" panose="02000000000000000000" pitchFamily="2" charset="-122"/>
                  <a:ea typeface="LANTINGHEI SC DEMIBOLD" panose="02000000000000000000" pitchFamily="2" charset="-122"/>
                </a:rPr>
                <a:t>算法设计详情</a:t>
              </a:r>
            </a:p>
          </p:txBody>
        </p:sp>
        <p:sp>
          <p:nvSpPr>
            <p:cNvPr id="8" name="文本框 7">
              <a:extLst>
                <a:ext uri="{FF2B5EF4-FFF2-40B4-BE49-F238E27FC236}">
                  <a16:creationId xmlns:a16="http://schemas.microsoft.com/office/drawing/2014/main" id="{A33957B9-C6C7-4FD7-943F-817850ADFD3F}"/>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9" name="文本框 8">
              <a:extLst>
                <a:ext uri="{FF2B5EF4-FFF2-40B4-BE49-F238E27FC236}">
                  <a16:creationId xmlns:a16="http://schemas.microsoft.com/office/drawing/2014/main" id="{4975A8E2-DDDB-4C00-B2BB-99CD01DD86CA}"/>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3" name="文本框 2">
            <a:extLst>
              <a:ext uri="{FF2B5EF4-FFF2-40B4-BE49-F238E27FC236}">
                <a16:creationId xmlns:a16="http://schemas.microsoft.com/office/drawing/2014/main" id="{FA49830A-6AFA-41F9-AF77-32A2B3A37009}"/>
              </a:ext>
            </a:extLst>
          </p:cNvPr>
          <p:cNvSpPr txBox="1"/>
          <p:nvPr/>
        </p:nvSpPr>
        <p:spPr>
          <a:xfrm>
            <a:off x="1191838" y="5511328"/>
            <a:ext cx="5100295" cy="276999"/>
          </a:xfrm>
          <a:prstGeom prst="rect">
            <a:avLst/>
          </a:prstGeom>
          <a:noFill/>
        </p:spPr>
        <p:txBody>
          <a:bodyPr wrap="square" rtlCol="0">
            <a:spAutoFit/>
          </a:bodyPr>
          <a:lstStyle/>
          <a:p>
            <a:r>
              <a:rPr lang="zh-CN" altLang="en-US" sz="1200" dirty="0"/>
              <a:t>图</a:t>
            </a:r>
            <a:r>
              <a:rPr lang="en-US" altLang="zh-CN" sz="1200" dirty="0"/>
              <a:t>3</a:t>
            </a:r>
            <a:r>
              <a:rPr lang="zh-CN" altLang="en-US" sz="1200" dirty="0"/>
              <a:t>：复赛训练集病人三维剂量中剂量的直方图</a:t>
            </a:r>
            <a:r>
              <a:rPr lang="en-US" altLang="zh-CN" sz="1200" dirty="0"/>
              <a:t>(</a:t>
            </a:r>
            <a:r>
              <a:rPr lang="zh-CN" altLang="en-US" sz="1200" dirty="0"/>
              <a:t>纵坐标为占总数的比例</a:t>
            </a:r>
            <a:r>
              <a:rPr lang="en-US" altLang="zh-CN" sz="1200" dirty="0"/>
              <a:t>)</a:t>
            </a:r>
            <a:endParaRPr lang="zh-CN" altLang="en-US" sz="1200" dirty="0"/>
          </a:p>
        </p:txBody>
      </p:sp>
      <p:sp>
        <p:nvSpPr>
          <p:cNvPr id="13" name="文本框 12">
            <a:extLst>
              <a:ext uri="{FF2B5EF4-FFF2-40B4-BE49-F238E27FC236}">
                <a16:creationId xmlns:a16="http://schemas.microsoft.com/office/drawing/2014/main" id="{E2F45C80-08EE-44B4-A9EB-F350528153FC}"/>
              </a:ext>
            </a:extLst>
          </p:cNvPr>
          <p:cNvSpPr txBox="1"/>
          <p:nvPr/>
        </p:nvSpPr>
        <p:spPr>
          <a:xfrm>
            <a:off x="6238043" y="5513394"/>
            <a:ext cx="5100295" cy="276999"/>
          </a:xfrm>
          <a:prstGeom prst="rect">
            <a:avLst/>
          </a:prstGeom>
          <a:noFill/>
        </p:spPr>
        <p:txBody>
          <a:bodyPr wrap="square" rtlCol="0">
            <a:spAutoFit/>
          </a:bodyPr>
          <a:lstStyle/>
          <a:p>
            <a:r>
              <a:rPr lang="zh-CN" altLang="en-US" sz="1200" dirty="0"/>
              <a:t>图</a:t>
            </a:r>
            <a:r>
              <a:rPr lang="en-US" altLang="zh-CN" sz="1200" dirty="0"/>
              <a:t>4</a:t>
            </a:r>
            <a:r>
              <a:rPr lang="zh-CN" altLang="en-US" sz="1200" dirty="0"/>
              <a:t>：复赛训练集病人三维剂量中剂量的数据分布（纵坐标为像素数目）</a:t>
            </a:r>
          </a:p>
        </p:txBody>
      </p:sp>
      <p:grpSp>
        <p:nvGrpSpPr>
          <p:cNvPr id="10" name="组合 9">
            <a:extLst>
              <a:ext uri="{FF2B5EF4-FFF2-40B4-BE49-F238E27FC236}">
                <a16:creationId xmlns:a16="http://schemas.microsoft.com/office/drawing/2014/main" id="{4EA654C2-5400-4B96-BB4B-B657E848C4E9}"/>
              </a:ext>
            </a:extLst>
          </p:cNvPr>
          <p:cNvGrpSpPr/>
          <p:nvPr/>
        </p:nvGrpSpPr>
        <p:grpSpPr>
          <a:xfrm>
            <a:off x="1134311" y="1729838"/>
            <a:ext cx="10639120" cy="3362321"/>
            <a:chOff x="1153848" y="1381422"/>
            <a:chExt cx="10639120" cy="3362321"/>
          </a:xfrm>
        </p:grpSpPr>
        <p:pic>
          <p:nvPicPr>
            <p:cNvPr id="11" name="图片 10" descr="图表&#10;&#10;描述已自动生成">
              <a:extLst>
                <a:ext uri="{FF2B5EF4-FFF2-40B4-BE49-F238E27FC236}">
                  <a16:creationId xmlns:a16="http://schemas.microsoft.com/office/drawing/2014/main" id="{F2EB655A-F795-47D5-AFC7-ED858BCAD680}"/>
                </a:ext>
              </a:extLst>
            </p:cNvPr>
            <p:cNvPicPr>
              <a:picLocks noChangeAspect="1"/>
            </p:cNvPicPr>
            <p:nvPr/>
          </p:nvPicPr>
          <p:blipFill rotWithShape="1">
            <a:blip r:embed="rId3"/>
            <a:srcRect r="17554"/>
            <a:stretch/>
          </p:blipFill>
          <p:spPr>
            <a:xfrm>
              <a:off x="1191838" y="1647083"/>
              <a:ext cx="4788297" cy="3096660"/>
            </a:xfrm>
            <a:prstGeom prst="rect">
              <a:avLst/>
            </a:prstGeom>
          </p:spPr>
        </p:pic>
        <p:pic>
          <p:nvPicPr>
            <p:cNvPr id="12" name="图片 11" descr="图表, 直方图&#10;&#10;描述已自动生成">
              <a:extLst>
                <a:ext uri="{FF2B5EF4-FFF2-40B4-BE49-F238E27FC236}">
                  <a16:creationId xmlns:a16="http://schemas.microsoft.com/office/drawing/2014/main" id="{1449E8C2-AB20-49B5-8B4E-6C3041FF0C1E}"/>
                </a:ext>
              </a:extLst>
            </p:cNvPr>
            <p:cNvPicPr>
              <a:picLocks noChangeAspect="1"/>
            </p:cNvPicPr>
            <p:nvPr/>
          </p:nvPicPr>
          <p:blipFill>
            <a:blip r:embed="rId4"/>
            <a:stretch>
              <a:fillRect/>
            </a:stretch>
          </p:blipFill>
          <p:spPr>
            <a:xfrm>
              <a:off x="6510936" y="1647082"/>
              <a:ext cx="4597347" cy="3096659"/>
            </a:xfrm>
            <a:prstGeom prst="rect">
              <a:avLst/>
            </a:prstGeom>
          </p:spPr>
        </p:pic>
        <p:sp>
          <p:nvSpPr>
            <p:cNvPr id="14" name="文本框 13">
              <a:extLst>
                <a:ext uri="{FF2B5EF4-FFF2-40B4-BE49-F238E27FC236}">
                  <a16:creationId xmlns:a16="http://schemas.microsoft.com/office/drawing/2014/main" id="{4F5F7A2F-12A6-4521-B73B-3D47B1A5358F}"/>
                </a:ext>
              </a:extLst>
            </p:cNvPr>
            <p:cNvSpPr txBox="1"/>
            <p:nvPr/>
          </p:nvSpPr>
          <p:spPr>
            <a:xfrm>
              <a:off x="10921476" y="4401428"/>
              <a:ext cx="871492" cy="276999"/>
            </a:xfrm>
            <a:prstGeom prst="rect">
              <a:avLst/>
            </a:prstGeom>
            <a:noFill/>
          </p:spPr>
          <p:txBody>
            <a:bodyPr wrap="square" rtlCol="0">
              <a:spAutoFit/>
            </a:bodyPr>
            <a:lstStyle/>
            <a:p>
              <a:r>
                <a:rPr lang="zh-CN" altLang="en-US" sz="1200" dirty="0"/>
                <a:t>剂量大小</a:t>
              </a:r>
            </a:p>
          </p:txBody>
        </p:sp>
        <p:sp>
          <p:nvSpPr>
            <p:cNvPr id="16" name="文本框 15">
              <a:extLst>
                <a:ext uri="{FF2B5EF4-FFF2-40B4-BE49-F238E27FC236}">
                  <a16:creationId xmlns:a16="http://schemas.microsoft.com/office/drawing/2014/main" id="{EDDD46B7-9948-4CDA-AE21-768AA6F4DE72}"/>
                </a:ext>
              </a:extLst>
            </p:cNvPr>
            <p:cNvSpPr txBox="1"/>
            <p:nvPr/>
          </p:nvSpPr>
          <p:spPr>
            <a:xfrm>
              <a:off x="6510936" y="1381422"/>
              <a:ext cx="810828" cy="276999"/>
            </a:xfrm>
            <a:prstGeom prst="rect">
              <a:avLst/>
            </a:prstGeom>
            <a:noFill/>
          </p:spPr>
          <p:txBody>
            <a:bodyPr wrap="square" rtlCol="0">
              <a:spAutoFit/>
            </a:bodyPr>
            <a:lstStyle/>
            <a:p>
              <a:r>
                <a:rPr lang="zh-CN" altLang="en-US" sz="1200" dirty="0"/>
                <a:t>像素总数</a:t>
              </a:r>
            </a:p>
          </p:txBody>
        </p:sp>
        <p:sp>
          <p:nvSpPr>
            <p:cNvPr id="17" name="文本框 16">
              <a:extLst>
                <a:ext uri="{FF2B5EF4-FFF2-40B4-BE49-F238E27FC236}">
                  <a16:creationId xmlns:a16="http://schemas.microsoft.com/office/drawing/2014/main" id="{2B3BFD44-4A83-4F39-9D1C-A381DF308B23}"/>
                </a:ext>
              </a:extLst>
            </p:cNvPr>
            <p:cNvSpPr txBox="1"/>
            <p:nvPr/>
          </p:nvSpPr>
          <p:spPr>
            <a:xfrm>
              <a:off x="1153848" y="1399218"/>
              <a:ext cx="2228544" cy="276999"/>
            </a:xfrm>
            <a:prstGeom prst="rect">
              <a:avLst/>
            </a:prstGeom>
            <a:noFill/>
          </p:spPr>
          <p:txBody>
            <a:bodyPr wrap="square" rtlCol="0">
              <a:spAutoFit/>
            </a:bodyPr>
            <a:lstStyle/>
            <a:p>
              <a:r>
                <a:rPr lang="zh-CN" altLang="en-US" sz="1200" dirty="0"/>
                <a:t>像素数占总体像素比例</a:t>
              </a:r>
            </a:p>
          </p:txBody>
        </p:sp>
        <p:sp>
          <p:nvSpPr>
            <p:cNvPr id="18" name="文本框 17">
              <a:extLst>
                <a:ext uri="{FF2B5EF4-FFF2-40B4-BE49-F238E27FC236}">
                  <a16:creationId xmlns:a16="http://schemas.microsoft.com/office/drawing/2014/main" id="{AF35BE22-48A7-4256-9CA1-6119970F6A59}"/>
                </a:ext>
              </a:extLst>
            </p:cNvPr>
            <p:cNvSpPr txBox="1"/>
            <p:nvPr/>
          </p:nvSpPr>
          <p:spPr>
            <a:xfrm>
              <a:off x="5582379" y="4415328"/>
              <a:ext cx="871492" cy="276999"/>
            </a:xfrm>
            <a:prstGeom prst="rect">
              <a:avLst/>
            </a:prstGeom>
            <a:noFill/>
          </p:spPr>
          <p:txBody>
            <a:bodyPr wrap="square" rtlCol="0">
              <a:spAutoFit/>
            </a:bodyPr>
            <a:lstStyle/>
            <a:p>
              <a:r>
                <a:rPr lang="zh-CN" altLang="en-US" sz="1200" dirty="0"/>
                <a:t>剂量大小</a:t>
              </a:r>
            </a:p>
          </p:txBody>
        </p:sp>
      </p:grpSp>
    </p:spTree>
    <p:extLst>
      <p:ext uri="{BB962C8B-B14F-4D97-AF65-F5344CB8AC3E}">
        <p14:creationId xmlns:p14="http://schemas.microsoft.com/office/powerpoint/2010/main" val="339259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问题定义与分析</a:t>
            </a:r>
          </a:p>
        </p:txBody>
      </p:sp>
      <p:sp>
        <p:nvSpPr>
          <p:cNvPr id="6" name="标题 1"/>
          <p:cNvSpPr txBox="1"/>
          <p:nvPr/>
        </p:nvSpPr>
        <p:spPr>
          <a:xfrm>
            <a:off x="698103" y="959138"/>
            <a:ext cx="7086997" cy="23788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数据分析：</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问题一：</a:t>
            </a:r>
            <a:r>
              <a:rPr lang="en-US" altLang="zh-CN" sz="1800" b="1" dirty="0">
                <a:solidFill>
                  <a:srgbClr val="595959"/>
                </a:solidFill>
                <a:latin typeface="LANTINGHEI SC DEMIBOLD" panose="02000000000000000000" pitchFamily="2" charset="-122"/>
                <a:ea typeface="LANTINGHEI SC DEMIBOLD" panose="02000000000000000000" pitchFamily="2" charset="-122"/>
              </a:rPr>
              <a:t>CT</a:t>
            </a:r>
            <a:r>
              <a:rPr lang="zh-CN" altLang="en-US" sz="1800" b="1" dirty="0">
                <a:solidFill>
                  <a:srgbClr val="595959"/>
                </a:solidFill>
                <a:latin typeface="LANTINGHEI SC DEMIBOLD" panose="02000000000000000000" pitchFamily="2" charset="-122"/>
                <a:ea typeface="LANTINGHEI SC DEMIBOLD" panose="02000000000000000000" pitchFamily="2" charset="-122"/>
              </a:rPr>
              <a:t>图像未经配准</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问题二：给予</a:t>
            </a:r>
            <a:r>
              <a:rPr lang="zh-CN" altLang="en-US" sz="1800" b="1" dirty="0">
                <a:solidFill>
                  <a:srgbClr val="595959"/>
                </a:solidFill>
                <a:ea typeface="LANTINGHEI SC DEMIBOLD" panose="02000000000000000000" pitchFamily="2" charset="-122"/>
              </a:rPr>
              <a:t>的图像有冗余信息</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问题三：</a:t>
            </a:r>
            <a:r>
              <a:rPr lang="zh-CN" altLang="en-US" sz="1800" b="1" dirty="0">
                <a:solidFill>
                  <a:srgbClr val="595959"/>
                </a:solidFill>
                <a:ea typeface="LANTINGHEI SC DEMIBOLD" panose="02000000000000000000" pitchFamily="2" charset="-122"/>
              </a:rPr>
              <a:t>患者三维剂量分布长长长尾</a:t>
            </a:r>
            <a:r>
              <a:rPr lang="en-US" altLang="zh-CN" sz="1800" b="1" dirty="0">
                <a:solidFill>
                  <a:srgbClr val="595959"/>
                </a:solidFill>
                <a:ea typeface="LANTINGHEI SC DEMIBOLD" panose="02000000000000000000" pitchFamily="2" charset="-122"/>
              </a:rPr>
              <a:t>(</a:t>
            </a:r>
            <a:r>
              <a:rPr lang="zh-CN" altLang="en-US" sz="1800" b="1" dirty="0">
                <a:solidFill>
                  <a:srgbClr val="595959"/>
                </a:solidFill>
                <a:ea typeface="LANTINGHEI SC DEMIBOLD" panose="02000000000000000000" pitchFamily="2" charset="-122"/>
              </a:rPr>
              <a:t> </a:t>
            </a:r>
            <a:r>
              <a:rPr lang="en-US" altLang="zh-CN" sz="1800" b="1" dirty="0">
                <a:solidFill>
                  <a:srgbClr val="595959"/>
                </a:solidFill>
                <a:ea typeface="LANTINGHEI SC DEMIBOLD" panose="02000000000000000000" pitchFamily="2" charset="-122"/>
              </a:rPr>
              <a:t>- </a:t>
            </a:r>
            <a:r>
              <a:rPr lang="zh-CN" altLang="en-US" sz="1800" b="1" dirty="0">
                <a:solidFill>
                  <a:srgbClr val="595959"/>
                </a:solidFill>
                <a:ea typeface="LANTINGHEI SC DEMIBOLD" panose="02000000000000000000" pitchFamily="2" charset="-122"/>
              </a:rPr>
              <a:t>、</a:t>
            </a:r>
            <a:r>
              <a:rPr lang="en-US" altLang="zh-CN" sz="1800" b="1" dirty="0">
                <a:solidFill>
                  <a:srgbClr val="595959"/>
                </a:solidFill>
                <a:ea typeface="LANTINGHEI SC DEMIBOLD" panose="02000000000000000000" pitchFamily="2" charset="-122"/>
              </a:rPr>
              <a:t>- )</a:t>
            </a: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问题四：数据量较少，容易过拟合</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grpSp>
        <p:nvGrpSpPr>
          <p:cNvPr id="4" name="组合 3">
            <a:extLst>
              <a:ext uri="{FF2B5EF4-FFF2-40B4-BE49-F238E27FC236}">
                <a16:creationId xmlns:a16="http://schemas.microsoft.com/office/drawing/2014/main" id="{ACECAB57-2492-4B8F-9A5F-A2F0EE1F649F}"/>
              </a:ext>
            </a:extLst>
          </p:cNvPr>
          <p:cNvGrpSpPr/>
          <p:nvPr/>
        </p:nvGrpSpPr>
        <p:grpSpPr>
          <a:xfrm>
            <a:off x="1031289" y="6426979"/>
            <a:ext cx="10129422" cy="261243"/>
            <a:chOff x="1031289" y="6426979"/>
            <a:chExt cx="10129422" cy="261243"/>
          </a:xfrm>
        </p:grpSpPr>
        <p:sp>
          <p:nvSpPr>
            <p:cNvPr id="5" name="文本框 4">
              <a:extLst>
                <a:ext uri="{FF2B5EF4-FFF2-40B4-BE49-F238E27FC236}">
                  <a16:creationId xmlns:a16="http://schemas.microsoft.com/office/drawing/2014/main" id="{53811370-B999-4FE2-8DBF-827504977D62}"/>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问题定义与分析</a:t>
              </a:r>
            </a:p>
          </p:txBody>
        </p:sp>
        <p:sp>
          <p:nvSpPr>
            <p:cNvPr id="7" name="文本框 6">
              <a:extLst>
                <a:ext uri="{FF2B5EF4-FFF2-40B4-BE49-F238E27FC236}">
                  <a16:creationId xmlns:a16="http://schemas.microsoft.com/office/drawing/2014/main" id="{42F52F4A-3982-464F-9F24-34F50B0388DE}"/>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latin typeface="LANTINGHEI SC DEMIBOLD" panose="02000000000000000000" pitchFamily="2" charset="-122"/>
                  <a:ea typeface="LANTINGHEI SC DEMIBOLD" panose="02000000000000000000" pitchFamily="2" charset="-122"/>
                </a:rPr>
                <a:t>算法设计详情</a:t>
              </a:r>
            </a:p>
          </p:txBody>
        </p:sp>
        <p:sp>
          <p:nvSpPr>
            <p:cNvPr id="8" name="文本框 7">
              <a:extLst>
                <a:ext uri="{FF2B5EF4-FFF2-40B4-BE49-F238E27FC236}">
                  <a16:creationId xmlns:a16="http://schemas.microsoft.com/office/drawing/2014/main" id="{A33957B9-C6C7-4FD7-943F-817850ADFD3F}"/>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9" name="文本框 8">
              <a:extLst>
                <a:ext uri="{FF2B5EF4-FFF2-40B4-BE49-F238E27FC236}">
                  <a16:creationId xmlns:a16="http://schemas.microsoft.com/office/drawing/2014/main" id="{4975A8E2-DDDB-4C00-B2BB-99CD01DD86CA}"/>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Tree>
    <p:extLst>
      <p:ext uri="{BB962C8B-B14F-4D97-AF65-F5344CB8AC3E}">
        <p14:creationId xmlns:p14="http://schemas.microsoft.com/office/powerpoint/2010/main" val="268772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mn-ea"/>
              </a:rPr>
              <a:t>问题定义与分析</a:t>
            </a:r>
          </a:p>
        </p:txBody>
      </p:sp>
      <p:sp>
        <p:nvSpPr>
          <p:cNvPr id="6" name="标题 1"/>
          <p:cNvSpPr txBox="1"/>
          <p:nvPr/>
        </p:nvSpPr>
        <p:spPr>
          <a:xfrm>
            <a:off x="698103" y="959138"/>
            <a:ext cx="7086997" cy="23788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数据分析：</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问题一：</a:t>
            </a:r>
            <a:r>
              <a:rPr lang="en-US" altLang="zh-CN" sz="1800" b="1" dirty="0">
                <a:solidFill>
                  <a:srgbClr val="595959"/>
                </a:solidFill>
                <a:latin typeface="LANTINGHEI SC DEMIBOLD" panose="02000000000000000000" pitchFamily="2" charset="-122"/>
                <a:ea typeface="LANTINGHEI SC DEMIBOLD" panose="02000000000000000000" pitchFamily="2" charset="-122"/>
              </a:rPr>
              <a:t>CT</a:t>
            </a:r>
            <a:r>
              <a:rPr lang="zh-CN" altLang="en-US" sz="1800" b="1" dirty="0">
                <a:solidFill>
                  <a:srgbClr val="595959"/>
                </a:solidFill>
                <a:latin typeface="LANTINGHEI SC DEMIBOLD" panose="02000000000000000000" pitchFamily="2" charset="-122"/>
                <a:ea typeface="LANTINGHEI SC DEMIBOLD" panose="02000000000000000000" pitchFamily="2" charset="-122"/>
              </a:rPr>
              <a:t>图像未经配准</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问题二：给予</a:t>
            </a:r>
            <a:r>
              <a:rPr lang="zh-CN" altLang="en-US" sz="1800" b="1" dirty="0">
                <a:solidFill>
                  <a:srgbClr val="595959"/>
                </a:solidFill>
                <a:ea typeface="LANTINGHEI SC DEMIBOLD" panose="02000000000000000000" pitchFamily="2" charset="-122"/>
              </a:rPr>
              <a:t>的图像有冗余信息</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问题三：</a:t>
            </a:r>
            <a:r>
              <a:rPr lang="zh-CN" altLang="en-US" sz="1800" b="1" dirty="0">
                <a:solidFill>
                  <a:srgbClr val="595959"/>
                </a:solidFill>
                <a:ea typeface="LANTINGHEI SC DEMIBOLD" panose="02000000000000000000" pitchFamily="2" charset="-122"/>
              </a:rPr>
              <a:t>患者三维剂量分布长长长尾</a:t>
            </a:r>
            <a:r>
              <a:rPr lang="en-US" altLang="zh-CN" sz="1800" b="1" dirty="0">
                <a:solidFill>
                  <a:srgbClr val="595959"/>
                </a:solidFill>
                <a:ea typeface="LANTINGHEI SC DEMIBOLD" panose="02000000000000000000" pitchFamily="2" charset="-122"/>
              </a:rPr>
              <a:t>(</a:t>
            </a:r>
            <a:r>
              <a:rPr lang="zh-CN" altLang="en-US" sz="1800" b="1" dirty="0">
                <a:solidFill>
                  <a:srgbClr val="595959"/>
                </a:solidFill>
                <a:ea typeface="LANTINGHEI SC DEMIBOLD" panose="02000000000000000000" pitchFamily="2" charset="-122"/>
              </a:rPr>
              <a:t> </a:t>
            </a:r>
            <a:r>
              <a:rPr lang="en-US" altLang="zh-CN" sz="1800" b="1" dirty="0">
                <a:solidFill>
                  <a:srgbClr val="595959"/>
                </a:solidFill>
                <a:ea typeface="LANTINGHEI SC DEMIBOLD" panose="02000000000000000000" pitchFamily="2" charset="-122"/>
              </a:rPr>
              <a:t>- </a:t>
            </a:r>
            <a:r>
              <a:rPr lang="zh-CN" altLang="en-US" sz="1800" b="1" dirty="0">
                <a:solidFill>
                  <a:srgbClr val="595959"/>
                </a:solidFill>
                <a:ea typeface="LANTINGHEI SC DEMIBOLD" panose="02000000000000000000" pitchFamily="2" charset="-122"/>
              </a:rPr>
              <a:t>、</a:t>
            </a:r>
            <a:r>
              <a:rPr lang="en-US" altLang="zh-CN" sz="1800" b="1" dirty="0">
                <a:solidFill>
                  <a:srgbClr val="595959"/>
                </a:solidFill>
                <a:ea typeface="LANTINGHEI SC DEMIBOLD" panose="02000000000000000000" pitchFamily="2" charset="-122"/>
              </a:rPr>
              <a:t>- )</a:t>
            </a: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ea typeface="LANTINGHEI SC DEMIBOLD" panose="02000000000000000000" pitchFamily="2" charset="-122"/>
              </a:rPr>
              <a:t>问题四：数据量较少，容易过拟合</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grpSp>
        <p:nvGrpSpPr>
          <p:cNvPr id="4" name="组合 3">
            <a:extLst>
              <a:ext uri="{FF2B5EF4-FFF2-40B4-BE49-F238E27FC236}">
                <a16:creationId xmlns:a16="http://schemas.microsoft.com/office/drawing/2014/main" id="{ACECAB57-2492-4B8F-9A5F-A2F0EE1F649F}"/>
              </a:ext>
            </a:extLst>
          </p:cNvPr>
          <p:cNvGrpSpPr/>
          <p:nvPr/>
        </p:nvGrpSpPr>
        <p:grpSpPr>
          <a:xfrm>
            <a:off x="1031289" y="6426979"/>
            <a:ext cx="10129422" cy="261243"/>
            <a:chOff x="1031289" y="6426979"/>
            <a:chExt cx="10129422" cy="261243"/>
          </a:xfrm>
        </p:grpSpPr>
        <p:sp>
          <p:nvSpPr>
            <p:cNvPr id="5" name="文本框 4">
              <a:extLst>
                <a:ext uri="{FF2B5EF4-FFF2-40B4-BE49-F238E27FC236}">
                  <a16:creationId xmlns:a16="http://schemas.microsoft.com/office/drawing/2014/main" id="{53811370-B999-4FE2-8DBF-827504977D62}"/>
                </a:ext>
              </a:extLst>
            </p:cNvPr>
            <p:cNvSpPr txBox="1"/>
            <p:nvPr/>
          </p:nvSpPr>
          <p:spPr>
            <a:xfrm>
              <a:off x="1031289" y="6442000"/>
              <a:ext cx="1866774" cy="246221"/>
            </a:xfrm>
            <a:prstGeom prst="rect">
              <a:avLst/>
            </a:prstGeom>
            <a:noFill/>
          </p:spPr>
          <p:txBody>
            <a:bodyPr wrap="square" rtlCol="0">
              <a:spAutoFit/>
            </a:bodyPr>
            <a:lstStyle/>
            <a:p>
              <a:r>
                <a:rPr kumimoji="1" lang="zh-CN" altLang="en-US" sz="1000" dirty="0">
                  <a:latin typeface="Times New Roman" panose="02020603050405020304" pitchFamily="18" charset="0"/>
                  <a:ea typeface="LANTINGHEI SC DEMIBOLD" panose="02000000000000000000" pitchFamily="2" charset="-122"/>
                  <a:cs typeface="Times New Roman" panose="02020603050405020304" pitchFamily="18" charset="0"/>
                </a:rPr>
                <a:t>问题定义与分析</a:t>
              </a:r>
            </a:p>
          </p:txBody>
        </p:sp>
        <p:sp>
          <p:nvSpPr>
            <p:cNvPr id="7" name="文本框 6">
              <a:extLst>
                <a:ext uri="{FF2B5EF4-FFF2-40B4-BE49-F238E27FC236}">
                  <a16:creationId xmlns:a16="http://schemas.microsoft.com/office/drawing/2014/main" id="{42F52F4A-3982-464F-9F24-34F50B0388DE}"/>
                </a:ext>
              </a:extLst>
            </p:cNvPr>
            <p:cNvSpPr txBox="1"/>
            <p:nvPr/>
          </p:nvSpPr>
          <p:spPr>
            <a:xfrm>
              <a:off x="3816471" y="6442001"/>
              <a:ext cx="1866774" cy="246221"/>
            </a:xfrm>
            <a:prstGeom prst="rect">
              <a:avLst/>
            </a:prstGeom>
            <a:noFill/>
          </p:spPr>
          <p:txBody>
            <a:bodyPr wrap="square" rtlCol="0">
              <a:spAutoFit/>
            </a:bodyPr>
            <a:lstStyle/>
            <a:p>
              <a:r>
                <a:rPr kumimoji="1" lang="zh-CN" altLang="en-US" sz="1000" dirty="0">
                  <a:solidFill>
                    <a:schemeClr val="bg2">
                      <a:lumMod val="75000"/>
                    </a:schemeClr>
                  </a:solidFill>
                  <a:latin typeface="LANTINGHEI SC DEMIBOLD" panose="02000000000000000000" pitchFamily="2" charset="-122"/>
                  <a:ea typeface="LANTINGHEI SC DEMIBOLD" panose="02000000000000000000" pitchFamily="2" charset="-122"/>
                </a:rPr>
                <a:t>算法设计详情</a:t>
              </a:r>
            </a:p>
          </p:txBody>
        </p:sp>
        <p:sp>
          <p:nvSpPr>
            <p:cNvPr id="8" name="文本框 7">
              <a:extLst>
                <a:ext uri="{FF2B5EF4-FFF2-40B4-BE49-F238E27FC236}">
                  <a16:creationId xmlns:a16="http://schemas.microsoft.com/office/drawing/2014/main" id="{A33957B9-C6C7-4FD7-943F-817850ADFD3F}"/>
                </a:ext>
              </a:extLst>
            </p:cNvPr>
            <p:cNvSpPr txBox="1"/>
            <p:nvPr/>
          </p:nvSpPr>
          <p:spPr>
            <a:xfrm>
              <a:off x="6473975" y="644199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结果分析</a:t>
              </a:r>
            </a:p>
          </p:txBody>
        </p:sp>
        <p:sp>
          <p:nvSpPr>
            <p:cNvPr id="9" name="文本框 8">
              <a:extLst>
                <a:ext uri="{FF2B5EF4-FFF2-40B4-BE49-F238E27FC236}">
                  <a16:creationId xmlns:a16="http://schemas.microsoft.com/office/drawing/2014/main" id="{4975A8E2-DDDB-4C00-B2BB-99CD01DD86CA}"/>
                </a:ext>
              </a:extLst>
            </p:cNvPr>
            <p:cNvSpPr txBox="1"/>
            <p:nvPr/>
          </p:nvSpPr>
          <p:spPr>
            <a:xfrm>
              <a:off x="9293937" y="6426979"/>
              <a:ext cx="1866774" cy="246221"/>
            </a:xfrm>
            <a:prstGeom prst="rect">
              <a:avLst/>
            </a:prstGeom>
            <a:noFill/>
          </p:spPr>
          <p:txBody>
            <a:bodyPr wrap="square" rtlCol="0">
              <a:spAutoFit/>
            </a:bodyPr>
            <a:lstStyle/>
            <a:p>
              <a:r>
                <a:rPr kumimoji="1" lang="zh-CN" altLang="en-US" sz="1000" dirty="0">
                  <a:solidFill>
                    <a:schemeClr val="bg2">
                      <a:lumMod val="75000"/>
                    </a:schemeClr>
                  </a:solidFill>
                  <a:ea typeface="LANTINGHEI SC DEMIBOLD" panose="02000000000000000000" pitchFamily="2" charset="-122"/>
                </a:rPr>
                <a:t>算法性能分析</a:t>
              </a:r>
            </a:p>
          </p:txBody>
        </p:sp>
      </p:grpSp>
      <p:sp>
        <p:nvSpPr>
          <p:cNvPr id="10" name="标题 1">
            <a:extLst>
              <a:ext uri="{FF2B5EF4-FFF2-40B4-BE49-F238E27FC236}">
                <a16:creationId xmlns:a16="http://schemas.microsoft.com/office/drawing/2014/main" id="{C7B3D3A7-B19C-4103-9199-C257DE434DAE}"/>
              </a:ext>
            </a:extLst>
          </p:cNvPr>
          <p:cNvSpPr txBox="1"/>
          <p:nvPr/>
        </p:nvSpPr>
        <p:spPr>
          <a:xfrm>
            <a:off x="6473976" y="959138"/>
            <a:ext cx="4951498" cy="23788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0" i="0" kern="1200">
                <a:solidFill>
                  <a:schemeClr val="bg1"/>
                </a:solidFill>
                <a:latin typeface="微软雅黑" panose="020B0503020204020204" pitchFamily="34" charset="-122"/>
                <a:ea typeface="微软雅黑" panose="020B0503020204020204" pitchFamily="34" charset="-122"/>
                <a:cs typeface="+mj-cs"/>
              </a:defRPr>
            </a:lvl1pPr>
          </a:lstStyle>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数据分析：</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解决一：</a:t>
            </a:r>
            <a:r>
              <a:rPr lang="en-US" altLang="zh-CN" sz="1800" b="1" dirty="0">
                <a:solidFill>
                  <a:srgbClr val="595959"/>
                </a:solidFill>
                <a:latin typeface="LANTINGHEI SC DEMIBOLD" panose="02000000000000000000" pitchFamily="2" charset="-122"/>
                <a:ea typeface="LANTINGHEI SC DEMIBOLD" panose="02000000000000000000" pitchFamily="2" charset="-122"/>
              </a:rPr>
              <a:t>CT</a:t>
            </a:r>
            <a:r>
              <a:rPr lang="zh-CN" altLang="en-US" sz="1800" b="1" dirty="0">
                <a:solidFill>
                  <a:srgbClr val="595959"/>
                </a:solidFill>
                <a:latin typeface="LANTINGHEI SC DEMIBOLD" panose="02000000000000000000" pitchFamily="2" charset="-122"/>
                <a:ea typeface="LANTINGHEI SC DEMIBOLD" panose="02000000000000000000" pitchFamily="2" charset="-122"/>
              </a:rPr>
              <a:t>图像配准</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解决二：合并三个勾画图，删除冗余</a:t>
            </a: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解决三：使用特定</a:t>
            </a:r>
            <a:r>
              <a:rPr lang="en-US" altLang="zh-CN" sz="1800" b="1" dirty="0">
                <a:solidFill>
                  <a:srgbClr val="595959"/>
                </a:solidFill>
                <a:latin typeface="LANTINGHEI SC DEMIBOLD" panose="02000000000000000000" pitchFamily="2" charset="-122"/>
                <a:ea typeface="LANTINGHEI SC DEMIBOLD" panose="02000000000000000000" pitchFamily="2" charset="-122"/>
              </a:rPr>
              <a:t>loss</a:t>
            </a:r>
          </a:p>
          <a:p>
            <a:pPr marL="285750" indent="-285750">
              <a:lnSpc>
                <a:spcPct val="150000"/>
              </a:lnSpc>
              <a:buClr>
                <a:srgbClr val="0052D9"/>
              </a:buClr>
              <a:buFont typeface="Wingdings" panose="05000000000000000000" pitchFamily="2" charset="2"/>
              <a:buChar char="l"/>
              <a:defRPr sz="4200"/>
            </a:pPr>
            <a:r>
              <a:rPr lang="zh-CN" altLang="en-US" sz="1800" b="1" dirty="0">
                <a:solidFill>
                  <a:srgbClr val="595959"/>
                </a:solidFill>
                <a:latin typeface="LANTINGHEI SC DEMIBOLD" panose="02000000000000000000" pitchFamily="2" charset="-122"/>
                <a:ea typeface="LANTINGHEI SC DEMIBOLD" panose="02000000000000000000" pitchFamily="2" charset="-122"/>
              </a:rPr>
              <a:t>解决四</a:t>
            </a:r>
            <a:r>
              <a:rPr lang="zh-CN" altLang="en-US" sz="1800" b="1" dirty="0">
                <a:solidFill>
                  <a:srgbClr val="595959"/>
                </a:solidFill>
                <a:ea typeface="LANTINGHEI SC DEMIBOLD" panose="02000000000000000000" pitchFamily="2" charset="-122"/>
              </a:rPr>
              <a:t>：减少网络参数</a:t>
            </a:r>
            <a:endParaRPr lang="en-US" altLang="zh-CN" sz="1800" b="1" dirty="0">
              <a:solidFill>
                <a:srgbClr val="595959"/>
              </a:solidFill>
              <a:ea typeface="LANTINGHEI SC DEMIBOLD" panose="02000000000000000000" pitchFamily="2" charset="-122"/>
            </a:endParaRPr>
          </a:p>
          <a:p>
            <a:pPr marL="285750" indent="-285750">
              <a:lnSpc>
                <a:spcPct val="150000"/>
              </a:lnSpc>
              <a:buClr>
                <a:srgbClr val="0052D9"/>
              </a:buClr>
              <a:buFont typeface="Wingdings" panose="05000000000000000000" pitchFamily="2" charset="2"/>
              <a:buChar char="l"/>
              <a:defRPr sz="4200"/>
            </a:pPr>
            <a:endParaRPr lang="en-US" altLang="zh-CN" sz="1800" b="1" dirty="0">
              <a:solidFill>
                <a:srgbClr val="595959"/>
              </a:solidFill>
              <a:latin typeface="LANTINGHEI SC DEMIBOLD" panose="02000000000000000000" pitchFamily="2" charset="-122"/>
              <a:ea typeface="LANTINGHEI SC DEMIBOLD" panose="02000000000000000000" pitchFamily="2" charset="-122"/>
            </a:endParaRPr>
          </a:p>
          <a:p>
            <a:pPr>
              <a:lnSpc>
                <a:spcPct val="150000"/>
              </a:lnSpc>
              <a:buClr>
                <a:srgbClr val="0052D9"/>
              </a:buClr>
              <a:defRPr sz="4200"/>
            </a:pP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1200150" lvl="2" indent="-285750">
              <a:lnSpc>
                <a:spcPct val="150000"/>
              </a:lnSpc>
              <a:buClr>
                <a:srgbClr val="0052D9"/>
              </a:buClr>
              <a:buFont typeface="Wingdings" panose="05000000000000000000" pitchFamily="2" charset="2"/>
              <a:buChar char="l"/>
              <a:defRPr sz="4200"/>
            </a:pPr>
            <a:r>
              <a:rPr lang="zh-CN" altLang="en-US" sz="100" b="1" dirty="0">
                <a:solidFill>
                  <a:srgbClr val="595959"/>
                </a:solidFill>
                <a:latin typeface="LANTINGHEI SC DEMIBOLD" panose="02000000000000000000" pitchFamily="2" charset="-122"/>
                <a:ea typeface="LANTINGHEI SC DEMIBOLD" panose="02000000000000000000" pitchFamily="2" charset="-122"/>
              </a:rPr>
              <a:t>复赛</a:t>
            </a:r>
            <a:endParaRPr lang="en-US" altLang="zh-CN" sz="100" b="1" dirty="0">
              <a:solidFill>
                <a:srgbClr val="595959"/>
              </a:solidFill>
              <a:latin typeface="LANTINGHEI SC DEMIBOLD" panose="02000000000000000000" pitchFamily="2" charset="-122"/>
              <a:ea typeface="LANTINGHEI SC DEMIBOLD" panose="02000000000000000000" pitchFamily="2" charset="-122"/>
            </a:endParaRPr>
          </a:p>
          <a:p>
            <a:pPr marL="742950" lvl="1" indent="-285750">
              <a:lnSpc>
                <a:spcPct val="150000"/>
              </a:lnSpc>
              <a:buClr>
                <a:srgbClr val="0052D9"/>
              </a:buClr>
              <a:buFont typeface="Wingdings" panose="05000000000000000000" pitchFamily="2" charset="2"/>
              <a:buChar char="l"/>
              <a:defRPr sz="4200"/>
            </a:pPr>
            <a:endParaRPr lang="en-US" altLang="zh-CN" sz="100" b="1" dirty="0">
              <a:solidFill>
                <a:srgbClr val="595959"/>
              </a:solidFill>
              <a:ea typeface="LANTINGHEI SC DEMIBOLD" panose="02000000000000000000" pitchFamily="2" charset="-122"/>
            </a:endParaRPr>
          </a:p>
        </p:txBody>
      </p:sp>
      <p:cxnSp>
        <p:nvCxnSpPr>
          <p:cNvPr id="11" name="直接箭头连接符 10">
            <a:extLst>
              <a:ext uri="{FF2B5EF4-FFF2-40B4-BE49-F238E27FC236}">
                <a16:creationId xmlns:a16="http://schemas.microsoft.com/office/drawing/2014/main" id="{5DFE65C8-0BB2-4D0C-A26A-A32B7F3CBE98}"/>
              </a:ext>
            </a:extLst>
          </p:cNvPr>
          <p:cNvCxnSpPr>
            <a:cxnSpLocks/>
          </p:cNvCxnSpPr>
          <p:nvPr/>
        </p:nvCxnSpPr>
        <p:spPr>
          <a:xfrm>
            <a:off x="5193437" y="1642369"/>
            <a:ext cx="1056443"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34A8DBA-C22E-4108-B920-A1AB9AE2B5A6}"/>
              </a:ext>
            </a:extLst>
          </p:cNvPr>
          <p:cNvCxnSpPr>
            <a:cxnSpLocks/>
          </p:cNvCxnSpPr>
          <p:nvPr/>
        </p:nvCxnSpPr>
        <p:spPr>
          <a:xfrm>
            <a:off x="5193437" y="2007833"/>
            <a:ext cx="106236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A6084FB-0A50-4BBD-A5D1-F70E26BF7E7B}"/>
              </a:ext>
            </a:extLst>
          </p:cNvPr>
          <p:cNvCxnSpPr>
            <a:cxnSpLocks/>
          </p:cNvCxnSpPr>
          <p:nvPr/>
        </p:nvCxnSpPr>
        <p:spPr>
          <a:xfrm>
            <a:off x="5763763" y="2435440"/>
            <a:ext cx="48611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ECC3171F-41C2-4E11-8EA0-92D0AFF6D603}"/>
              </a:ext>
            </a:extLst>
          </p:cNvPr>
          <p:cNvCxnSpPr>
            <a:cxnSpLocks/>
          </p:cNvCxnSpPr>
          <p:nvPr/>
        </p:nvCxnSpPr>
        <p:spPr>
          <a:xfrm>
            <a:off x="5193437" y="2879324"/>
            <a:ext cx="106236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481673"/>
      </p:ext>
    </p:extLst>
  </p:cSld>
  <p:clrMapOvr>
    <a:masterClrMapping/>
  </p:clrMapOvr>
</p:sld>
</file>

<file path=ppt/theme/theme1.xml><?xml version="1.0" encoding="utf-8"?>
<a:theme xmlns:a="http://schemas.openxmlformats.org/drawingml/2006/main" name="1_封面">
  <a:themeElements>
    <a:clrScheme name="医疗健康品牌色">
      <a:dk1>
        <a:srgbClr val="000000"/>
      </a:dk1>
      <a:lt1>
        <a:srgbClr val="FFFFFF"/>
      </a:lt1>
      <a:dk2>
        <a:srgbClr val="778495"/>
      </a:dk2>
      <a:lt2>
        <a:srgbClr val="F0F0F0"/>
      </a:lt2>
      <a:accent1>
        <a:srgbClr val="0077FF"/>
      </a:accent1>
      <a:accent2>
        <a:srgbClr val="002F66"/>
      </a:accent2>
      <a:accent3>
        <a:srgbClr val="1CBE7B"/>
      </a:accent3>
      <a:accent4>
        <a:srgbClr val="004699"/>
      </a:accent4>
      <a:accent5>
        <a:srgbClr val="DEEAF7"/>
      </a:accent5>
      <a:accent6>
        <a:srgbClr val="99C8FF"/>
      </a:accent6>
      <a:hlink>
        <a:srgbClr val="0077FF"/>
      </a:hlink>
      <a:folHlink>
        <a:srgbClr val="00469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B2772"/>
        </a:solidFill>
        <a:ln>
          <a:noFill/>
        </a:ln>
      </a:spPr>
      <a:bodyPr rtlCol="0" anchor="ctr"/>
      <a:lstStyle>
        <a:defPPr algn="ctr">
          <a:defRPr kumimoji="1">
            <a:solidFill>
              <a:srgbClr val="1B2772"/>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3097</Words>
  <Application>Microsoft Office PowerPoint</Application>
  <PresentationFormat>宽屏</PresentationFormat>
  <Paragraphs>310</Paragraphs>
  <Slides>22</Slides>
  <Notes>22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Helvetica Neue</vt:lpstr>
      <vt:lpstr>LANTINGHEI SC DEMIBOLD</vt:lpstr>
      <vt:lpstr>PingFang SC</vt:lpstr>
      <vt:lpstr>等线</vt:lpstr>
      <vt:lpstr>黑体</vt:lpstr>
      <vt:lpstr>微软雅黑</vt:lpstr>
      <vt:lpstr>Arial</vt:lpstr>
      <vt:lpstr>Cambria Math</vt:lpstr>
      <vt:lpstr>Times New Roman</vt:lpstr>
      <vt:lpstr>Wingdings</vt:lpstr>
      <vt:lpstr>1_封面</vt:lpstr>
      <vt:lpstr>PowerPoint 演示文稿</vt:lpstr>
      <vt:lpstr>演讲框架</vt:lpstr>
      <vt:lpstr>问题定义与分析</vt:lpstr>
      <vt:lpstr>问题定义与分析</vt:lpstr>
      <vt:lpstr>问题定义与分析</vt:lpstr>
      <vt:lpstr>问题定义与分析</vt:lpstr>
      <vt:lpstr>问题定义与分析</vt:lpstr>
      <vt:lpstr>问题定义与分析</vt:lpstr>
      <vt:lpstr>问题定义与分析</vt:lpstr>
      <vt:lpstr>算法设计详情</vt:lpstr>
      <vt:lpstr>算法设计详情</vt:lpstr>
      <vt:lpstr>算法设计详情</vt:lpstr>
      <vt:lpstr>算法设计详情</vt:lpstr>
      <vt:lpstr>算法设计详情</vt:lpstr>
      <vt:lpstr>算法设计详情</vt:lpstr>
      <vt:lpstr>算法设计详情</vt:lpstr>
      <vt:lpstr>算法设计详情</vt:lpstr>
      <vt:lpstr>算法设计详情</vt:lpstr>
      <vt:lpstr>结果分析</vt:lpstr>
      <vt:lpstr>算法性能分析</vt:lpstr>
      <vt:lpstr>结果分析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T101053</dc:creator>
  <cp:lastModifiedBy>Haoran Dong</cp:lastModifiedBy>
  <cp:revision>240</cp:revision>
  <dcterms:created xsi:type="dcterms:W3CDTF">2021-07-26T11:57:00Z</dcterms:created>
  <dcterms:modified xsi:type="dcterms:W3CDTF">2022-06-05T09:38:04Z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7279B83802E1446580A69767A0C66020</vt:lpwstr>
  </property>
  <property fmtid="{D5CDD505-2E9C-101B-9397-08002B2CF9AE}" pid="3" name="KSOProductBuildVer">
    <vt:lpwstr>2052-11.1.0.11045</vt:lpwstr>
  </property>
</Properties>
</file>